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t/>
            </a:r>
            <a:endParaRPr sz="600">
              <a:solidFill>
                <a:schemeClr val="dk1"/>
              </a:solidFill>
            </a:endParaRPr>
          </a:p>
          <a:p>
            <a:pPr indent="0" lvl="0" marL="0">
              <a:spcBef>
                <a:spcPts val="0"/>
              </a:spcBef>
              <a:buNone/>
            </a:pPr>
            <a:r>
              <a:t/>
            </a:r>
            <a:endParaRPr sz="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9850" lvl="0" marL="0" rtl="0">
              <a:lnSpc>
                <a:spcPct val="115000"/>
              </a:lnSpc>
              <a:spcBef>
                <a:spcPts val="0"/>
              </a:spcBef>
              <a:buClr>
                <a:schemeClr val="dk1"/>
              </a:buClr>
              <a:buSzPts val="1100"/>
              <a:buFont typeface="Arial"/>
              <a:buNone/>
            </a:pPr>
            <a:r>
              <a:t/>
            </a:r>
            <a:endParaRPr sz="700"/>
          </a:p>
          <a:p>
            <a:pPr indent="0" lvl="0" marL="0" rtl="0">
              <a:spcBef>
                <a:spcPts val="0"/>
              </a:spcBef>
              <a:buNone/>
            </a:pPr>
            <a:r>
              <a:t/>
            </a:r>
            <a:endParaRPr sz="700"/>
          </a:p>
        </p:txBody>
      </p:sp>
      <p:sp>
        <p:nvSpPr>
          <p:cNvPr id="158" name="Shape 1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75" name="Shape 1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03" name="Shape 2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30" name="Shape 2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0" name="Shape 60"/>
        <p:cNvGrpSpPr/>
        <p:nvPr/>
      </p:nvGrpSpPr>
      <p:grpSpPr>
        <a:xfrm>
          <a:off x="0" y="0"/>
          <a:ext cx="0" cy="0"/>
          <a:chOff x="0" y="0"/>
          <a:chExt cx="0" cy="0"/>
        </a:xfrm>
      </p:grpSpPr>
      <p:sp>
        <p:nvSpPr>
          <p:cNvPr id="61" name="Shape 61"/>
          <p:cNvSpPr txBox="1"/>
          <p:nvPr>
            <p:ph type="ctrTitle"/>
          </p:nvPr>
        </p:nvSpPr>
        <p:spPr>
          <a:xfrm>
            <a:off x="1143000" y="841772"/>
            <a:ext cx="6858000" cy="1790700"/>
          </a:xfrm>
          <a:prstGeom prst="rect">
            <a:avLst/>
          </a:prstGeom>
          <a:noFill/>
          <a:ln>
            <a:noFill/>
          </a:ln>
        </p:spPr>
        <p:txBody>
          <a:bodyPr anchorCtr="0" anchor="b" bIns="68575" lIns="68575" rIns="68575" wrap="square" tIns="68575"/>
          <a:lstStyle>
            <a:lvl1pPr indent="0" lvl="0" marL="0" marR="0" rtl="0" algn="ctr">
              <a:lnSpc>
                <a:spcPct val="90000"/>
              </a:lnSpc>
              <a:spcBef>
                <a:spcPts val="0"/>
              </a:spcBef>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62" name="Shape 62"/>
          <p:cNvSpPr txBox="1"/>
          <p:nvPr>
            <p:ph idx="1" type="subTitle"/>
          </p:nvPr>
        </p:nvSpPr>
        <p:spPr>
          <a:xfrm>
            <a:off x="1143000" y="2701528"/>
            <a:ext cx="6858000" cy="1241700"/>
          </a:xfrm>
          <a:prstGeom prst="rect">
            <a:avLst/>
          </a:prstGeom>
          <a:noFill/>
          <a:ln>
            <a:noFill/>
          </a:ln>
        </p:spPr>
        <p:txBody>
          <a:bodyPr anchorCtr="0" anchor="t" bIns="68575" lIns="68575" rIns="68575" wrap="square" tIns="68575"/>
          <a:lstStyle>
            <a:lvl1pPr indent="0" lvl="0" marL="0" marR="0" rtl="0" algn="ctr">
              <a:lnSpc>
                <a:spcPct val="90000"/>
              </a:lnSpc>
              <a:spcBef>
                <a:spcPts val="800"/>
              </a:spcBef>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3" name="Shape 63"/>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65" name="Shape 65"/>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66" name="Shape 66"/>
        <p:cNvGrpSpPr/>
        <p:nvPr/>
      </p:nvGrpSpPr>
      <p:grpSpPr>
        <a:xfrm>
          <a:off x="0" y="0"/>
          <a:ext cx="0" cy="0"/>
          <a:chOff x="0" y="0"/>
          <a:chExt cx="0" cy="0"/>
        </a:xfrm>
      </p:grpSpPr>
      <p:sp>
        <p:nvSpPr>
          <p:cNvPr id="67" name="Shape 67"/>
          <p:cNvSpPr txBox="1"/>
          <p:nvPr>
            <p:ph type="title"/>
          </p:nvPr>
        </p:nvSpPr>
        <p:spPr>
          <a:xfrm>
            <a:off x="628650"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68" name="Shape 68"/>
          <p:cNvSpPr txBox="1"/>
          <p:nvPr>
            <p:ph idx="1" type="body"/>
          </p:nvPr>
        </p:nvSpPr>
        <p:spPr>
          <a:xfrm>
            <a:off x="628650" y="1369219"/>
            <a:ext cx="7886700" cy="32634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72" name="Shape 72"/>
        <p:cNvGrpSpPr/>
        <p:nvPr/>
      </p:nvGrpSpPr>
      <p:grpSpPr>
        <a:xfrm>
          <a:off x="0" y="0"/>
          <a:ext cx="0" cy="0"/>
          <a:chOff x="0" y="0"/>
          <a:chExt cx="0" cy="0"/>
        </a:xfrm>
      </p:grpSpPr>
      <p:sp>
        <p:nvSpPr>
          <p:cNvPr id="73" name="Shape 73"/>
          <p:cNvSpPr txBox="1"/>
          <p:nvPr>
            <p:ph type="title"/>
          </p:nvPr>
        </p:nvSpPr>
        <p:spPr>
          <a:xfrm>
            <a:off x="623888" y="1282304"/>
            <a:ext cx="7886700" cy="21396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74" name="Shape 74"/>
          <p:cNvSpPr txBox="1"/>
          <p:nvPr>
            <p:ph idx="1" type="body"/>
          </p:nvPr>
        </p:nvSpPr>
        <p:spPr>
          <a:xfrm>
            <a:off x="623888" y="3442097"/>
            <a:ext cx="7886700" cy="1125300"/>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0" lvl="1" marL="342900" marR="0" rtl="0" algn="l">
              <a:lnSpc>
                <a:spcPct val="90000"/>
              </a:lnSpc>
              <a:spcBef>
                <a:spcPts val="400"/>
              </a:spcBef>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0" lvl="2" marL="685800" marR="0" rtl="0" algn="l">
              <a:lnSpc>
                <a:spcPct val="90000"/>
              </a:lnSpc>
              <a:spcBef>
                <a:spcPts val="400"/>
              </a:spcBef>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0" lvl="3" marL="10287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0" lvl="4" marL="13716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0" lvl="5" marL="17145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0" lvl="6" marL="20574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0" lvl="7" marL="24003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0" lvl="8" marL="2743200" marR="0" rtl="0" algn="l">
              <a:lnSpc>
                <a:spcPct val="90000"/>
              </a:lnSpc>
              <a:spcBef>
                <a:spcPts val="400"/>
              </a:spcBef>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5" name="Shape 75"/>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78" name="Shape 78"/>
        <p:cNvGrpSpPr/>
        <p:nvPr/>
      </p:nvGrpSpPr>
      <p:grpSpPr>
        <a:xfrm>
          <a:off x="0" y="0"/>
          <a:ext cx="0" cy="0"/>
          <a:chOff x="0" y="0"/>
          <a:chExt cx="0" cy="0"/>
        </a:xfrm>
      </p:grpSpPr>
      <p:sp>
        <p:nvSpPr>
          <p:cNvPr id="79" name="Shape 79"/>
          <p:cNvSpPr txBox="1"/>
          <p:nvPr>
            <p:ph type="title"/>
          </p:nvPr>
        </p:nvSpPr>
        <p:spPr>
          <a:xfrm>
            <a:off x="628650"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80" name="Shape 80"/>
          <p:cNvSpPr txBox="1"/>
          <p:nvPr>
            <p:ph idx="1" type="body"/>
          </p:nvPr>
        </p:nvSpPr>
        <p:spPr>
          <a:xfrm>
            <a:off x="628650" y="1369219"/>
            <a:ext cx="3886200" cy="32634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1" name="Shape 81"/>
          <p:cNvSpPr txBox="1"/>
          <p:nvPr>
            <p:ph idx="2" type="body"/>
          </p:nvPr>
        </p:nvSpPr>
        <p:spPr>
          <a:xfrm>
            <a:off x="4629150" y="1369219"/>
            <a:ext cx="3886200" cy="32634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Shape 82"/>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83" name="Shape 83"/>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84" name="Shape 84"/>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85" name="Shape 85"/>
        <p:cNvGrpSpPr/>
        <p:nvPr/>
      </p:nvGrpSpPr>
      <p:grpSpPr>
        <a:xfrm>
          <a:off x="0" y="0"/>
          <a:ext cx="0" cy="0"/>
          <a:chOff x="0" y="0"/>
          <a:chExt cx="0" cy="0"/>
        </a:xfrm>
      </p:grpSpPr>
      <p:sp>
        <p:nvSpPr>
          <p:cNvPr id="86" name="Shape 86"/>
          <p:cNvSpPr txBox="1"/>
          <p:nvPr>
            <p:ph type="title"/>
          </p:nvPr>
        </p:nvSpPr>
        <p:spPr>
          <a:xfrm>
            <a:off x="629841"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87" name="Shape 87"/>
          <p:cNvSpPr txBox="1"/>
          <p:nvPr>
            <p:ph idx="1" type="body"/>
          </p:nvPr>
        </p:nvSpPr>
        <p:spPr>
          <a:xfrm>
            <a:off x="629841" y="1260872"/>
            <a:ext cx="3868500" cy="618000"/>
          </a:xfrm>
          <a:prstGeom prst="rect">
            <a:avLst/>
          </a:prstGeom>
          <a:noFill/>
          <a:ln>
            <a:noFill/>
          </a:ln>
        </p:spPr>
        <p:txBody>
          <a:bodyPr anchorCtr="0" anchor="b" bIns="68575" lIns="68575" rIns="68575" wrap="square" tIns="68575"/>
          <a:lstStyle>
            <a:lvl1pPr indent="0" lvl="0" marL="0" marR="0" rtl="0" algn="l">
              <a:lnSpc>
                <a:spcPct val="90000"/>
              </a:lnSpc>
              <a:spcBef>
                <a:spcPts val="800"/>
              </a:spcBef>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8" name="Shape 88"/>
          <p:cNvSpPr txBox="1"/>
          <p:nvPr>
            <p:ph idx="2" type="body"/>
          </p:nvPr>
        </p:nvSpPr>
        <p:spPr>
          <a:xfrm>
            <a:off x="629841" y="1878806"/>
            <a:ext cx="3868500" cy="27633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Shape 89"/>
          <p:cNvSpPr txBox="1"/>
          <p:nvPr>
            <p:ph idx="3" type="body"/>
          </p:nvPr>
        </p:nvSpPr>
        <p:spPr>
          <a:xfrm>
            <a:off x="4629150" y="1260872"/>
            <a:ext cx="3887400" cy="618000"/>
          </a:xfrm>
          <a:prstGeom prst="rect">
            <a:avLst/>
          </a:prstGeom>
          <a:noFill/>
          <a:ln>
            <a:noFill/>
          </a:ln>
        </p:spPr>
        <p:txBody>
          <a:bodyPr anchorCtr="0" anchor="b" bIns="68575" lIns="68575" rIns="68575" wrap="square" tIns="68575"/>
          <a:lstStyle>
            <a:lvl1pPr indent="0" lvl="0" marL="0" marR="0" rtl="0" algn="l">
              <a:lnSpc>
                <a:spcPct val="90000"/>
              </a:lnSpc>
              <a:spcBef>
                <a:spcPts val="800"/>
              </a:spcBef>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90" name="Shape 90"/>
          <p:cNvSpPr txBox="1"/>
          <p:nvPr>
            <p:ph idx="4" type="body"/>
          </p:nvPr>
        </p:nvSpPr>
        <p:spPr>
          <a:xfrm>
            <a:off x="4629150" y="1878806"/>
            <a:ext cx="3887400" cy="27633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Shape 91"/>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92" name="Shape 92"/>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93" name="Shape 93"/>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4" name="Shape 94"/>
        <p:cNvGrpSpPr/>
        <p:nvPr/>
      </p:nvGrpSpPr>
      <p:grpSpPr>
        <a:xfrm>
          <a:off x="0" y="0"/>
          <a:ext cx="0" cy="0"/>
          <a:chOff x="0" y="0"/>
          <a:chExt cx="0" cy="0"/>
        </a:xfrm>
      </p:grpSpPr>
      <p:sp>
        <p:nvSpPr>
          <p:cNvPr id="95" name="Shape 95"/>
          <p:cNvSpPr txBox="1"/>
          <p:nvPr>
            <p:ph type="title"/>
          </p:nvPr>
        </p:nvSpPr>
        <p:spPr>
          <a:xfrm>
            <a:off x="628650"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96" name="Shape 96"/>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99" name="Shape 99"/>
        <p:cNvGrpSpPr/>
        <p:nvPr/>
      </p:nvGrpSpPr>
      <p:grpSpPr>
        <a:xfrm>
          <a:off x="0" y="0"/>
          <a:ext cx="0" cy="0"/>
          <a:chOff x="0" y="0"/>
          <a:chExt cx="0" cy="0"/>
        </a:xfrm>
      </p:grpSpPr>
      <p:sp>
        <p:nvSpPr>
          <p:cNvPr id="100" name="Shape 100"/>
          <p:cNvSpPr txBox="1"/>
          <p:nvPr>
            <p:ph type="title"/>
          </p:nvPr>
        </p:nvSpPr>
        <p:spPr>
          <a:xfrm>
            <a:off x="629841" y="342900"/>
            <a:ext cx="2949000" cy="12003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101" name="Shape 101"/>
          <p:cNvSpPr txBox="1"/>
          <p:nvPr>
            <p:ph idx="1" type="body"/>
          </p:nvPr>
        </p:nvSpPr>
        <p:spPr>
          <a:xfrm>
            <a:off x="3887391" y="740569"/>
            <a:ext cx="4629300" cy="3655200"/>
          </a:xfrm>
          <a:prstGeom prst="rect">
            <a:avLst/>
          </a:prstGeom>
          <a:noFill/>
          <a:ln>
            <a:noFill/>
          </a:ln>
        </p:spPr>
        <p:txBody>
          <a:bodyPr anchorCtr="0" anchor="t" bIns="68575" lIns="68575" rIns="68575" wrap="square" tIns="68575"/>
          <a:lstStyle>
            <a:lvl1pPr indent="-25400" lvl="0" marL="177800" marR="0" rtl="0" algn="l">
              <a:lnSpc>
                <a:spcPct val="90000"/>
              </a:lnSpc>
              <a:spcBef>
                <a:spcPts val="8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8100" lvl="1" marL="520700" marR="0" rtl="0" algn="l">
              <a:lnSpc>
                <a:spcPct val="90000"/>
              </a:lnSpc>
              <a:spcBef>
                <a:spcPts val="4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63500" lvl="2" marL="8636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76200" lvl="3" marL="12065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76200" lvl="4" marL="15494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76200" lvl="5" marL="18923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76200" lvl="6" marL="22352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76200" lvl="7" marL="25781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76200" lvl="8" marL="29210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629841" y="1543050"/>
            <a:ext cx="2949000" cy="2858700"/>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06" name="Shape 106"/>
        <p:cNvGrpSpPr/>
        <p:nvPr/>
      </p:nvGrpSpPr>
      <p:grpSpPr>
        <a:xfrm>
          <a:off x="0" y="0"/>
          <a:ext cx="0" cy="0"/>
          <a:chOff x="0" y="0"/>
          <a:chExt cx="0" cy="0"/>
        </a:xfrm>
      </p:grpSpPr>
      <p:sp>
        <p:nvSpPr>
          <p:cNvPr id="107" name="Shape 107"/>
          <p:cNvSpPr txBox="1"/>
          <p:nvPr>
            <p:ph type="title"/>
          </p:nvPr>
        </p:nvSpPr>
        <p:spPr>
          <a:xfrm>
            <a:off x="629841" y="342900"/>
            <a:ext cx="2949000" cy="12003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108" name="Shape 108"/>
          <p:cNvSpPr/>
          <p:nvPr>
            <p:ph idx="2" type="pic"/>
          </p:nvPr>
        </p:nvSpPr>
        <p:spPr>
          <a:xfrm>
            <a:off x="3887391" y="740569"/>
            <a:ext cx="4629300" cy="3655200"/>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629841" y="1543050"/>
            <a:ext cx="2949000" cy="2858700"/>
          </a:xfrm>
          <a:prstGeom prst="rect">
            <a:avLst/>
          </a:prstGeom>
          <a:noFill/>
          <a:ln>
            <a:noFill/>
          </a:ln>
        </p:spPr>
        <p:txBody>
          <a:bodyPr anchorCtr="0" anchor="t" bIns="68575" lIns="68575" rIns="68575" wrap="square" tIns="68575"/>
          <a:lstStyle>
            <a:lvl1pPr indent="0" lvl="0" marL="0" marR="0" rtl="0" algn="l">
              <a:lnSpc>
                <a:spcPct val="90000"/>
              </a:lnSpc>
              <a:spcBef>
                <a:spcPts val="800"/>
              </a:spcBef>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13" name="Shape 113"/>
        <p:cNvGrpSpPr/>
        <p:nvPr/>
      </p:nvGrpSpPr>
      <p:grpSpPr>
        <a:xfrm>
          <a:off x="0" y="0"/>
          <a:ext cx="0" cy="0"/>
          <a:chOff x="0" y="0"/>
          <a:chExt cx="0" cy="0"/>
        </a:xfrm>
      </p:grpSpPr>
      <p:sp>
        <p:nvSpPr>
          <p:cNvPr id="114" name="Shape 114"/>
          <p:cNvSpPr txBox="1"/>
          <p:nvPr>
            <p:ph type="title"/>
          </p:nvPr>
        </p:nvSpPr>
        <p:spPr>
          <a:xfrm>
            <a:off x="628650"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115" name="Shape 115"/>
          <p:cNvSpPr txBox="1"/>
          <p:nvPr>
            <p:ph idx="1" type="body"/>
          </p:nvPr>
        </p:nvSpPr>
        <p:spPr>
          <a:xfrm rot="5400000">
            <a:off x="2940300" y="-942431"/>
            <a:ext cx="3263400" cy="78867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350050" y="1467544"/>
            <a:ext cx="4359000" cy="19716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121" name="Shape 121"/>
          <p:cNvSpPr txBox="1"/>
          <p:nvPr>
            <p:ph idx="1" type="body"/>
          </p:nvPr>
        </p:nvSpPr>
        <p:spPr>
          <a:xfrm rot="5400000">
            <a:off x="1349475" y="-447056"/>
            <a:ext cx="4359000" cy="58008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sz="900">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68575" lIns="68575" rIns="68575" wrap="square" tIns="6857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1100"/>
              <a:buNone/>
              <a:defRPr sz="1400"/>
            </a:lvl2pPr>
            <a:lvl3pPr indent="0" lvl="2" rtl="0">
              <a:spcBef>
                <a:spcPts val="0"/>
              </a:spcBef>
              <a:buSzPts val="1100"/>
              <a:buNone/>
              <a:defRPr sz="1400"/>
            </a:lvl3pPr>
            <a:lvl4pPr indent="0" lvl="3" rtl="0">
              <a:spcBef>
                <a:spcPts val="0"/>
              </a:spcBef>
              <a:buSzPts val="1100"/>
              <a:buNone/>
              <a:defRPr sz="1400"/>
            </a:lvl4pPr>
            <a:lvl5pPr indent="0" lvl="4" rtl="0">
              <a:spcBef>
                <a:spcPts val="0"/>
              </a:spcBef>
              <a:buSzPts val="1100"/>
              <a:buNone/>
              <a:defRPr sz="1400"/>
            </a:lvl5pPr>
            <a:lvl6pPr indent="0" lvl="5" rtl="0">
              <a:spcBef>
                <a:spcPts val="0"/>
              </a:spcBef>
              <a:buSzPts val="1100"/>
              <a:buNone/>
              <a:defRPr sz="1400"/>
            </a:lvl6pPr>
            <a:lvl7pPr indent="0" lvl="6" rtl="0">
              <a:spcBef>
                <a:spcPts val="0"/>
              </a:spcBef>
              <a:buSzPts val="1100"/>
              <a:buNone/>
              <a:defRPr sz="1400"/>
            </a:lvl7pPr>
            <a:lvl8pPr indent="0" lvl="7" rtl="0">
              <a:spcBef>
                <a:spcPts val="0"/>
              </a:spcBef>
              <a:buSzPts val="1100"/>
              <a:buNone/>
              <a:defRPr sz="1400"/>
            </a:lvl8pPr>
            <a:lvl9pPr indent="0" lvl="8" rtl="0">
              <a:spcBef>
                <a:spcPts val="0"/>
              </a:spcBef>
              <a:buSzPts val="1100"/>
              <a:buNone/>
              <a:defRPr sz="1400"/>
            </a:lvl9pPr>
          </a:lstStyle>
          <a:p/>
        </p:txBody>
      </p:sp>
      <p:sp>
        <p:nvSpPr>
          <p:cNvPr id="52" name="Shape 52"/>
          <p:cNvSpPr txBox="1"/>
          <p:nvPr>
            <p:ph idx="1" type="body"/>
          </p:nvPr>
        </p:nvSpPr>
        <p:spPr>
          <a:xfrm>
            <a:off x="628650" y="1369219"/>
            <a:ext cx="7886700" cy="3263400"/>
          </a:xfrm>
          <a:prstGeom prst="rect">
            <a:avLst/>
          </a:prstGeom>
          <a:noFill/>
          <a:ln>
            <a:noFill/>
          </a:ln>
        </p:spPr>
        <p:txBody>
          <a:bodyPr anchorCtr="0" anchor="t" bIns="68575" lIns="68575" rIns="68575" wrap="square" tIns="68575"/>
          <a:lstStyle>
            <a:lvl1pPr indent="-38100" lvl="0" marL="177800" marR="0" rtl="0" algn="l">
              <a:lnSpc>
                <a:spcPct val="90000"/>
              </a:lnSpc>
              <a:spcBef>
                <a:spcPts val="80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628650" y="4767263"/>
            <a:ext cx="2057400" cy="273900"/>
          </a:xfrm>
          <a:prstGeom prst="rect">
            <a:avLst/>
          </a:prstGeom>
          <a:noFill/>
          <a:ln>
            <a:noFill/>
          </a:ln>
        </p:spPr>
        <p:txBody>
          <a:bodyPr anchorCtr="0" anchor="ctr" bIns="68575" lIns="68575" rIns="68575" wrap="square" tIns="68575"/>
          <a:lstStyle>
            <a:lvl1pPr indent="0" lvl="0" marL="0" marR="0" rtl="0" algn="l">
              <a:spcBef>
                <a:spcPts val="0"/>
              </a:spcBef>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028950" y="4767263"/>
            <a:ext cx="3086100" cy="273900"/>
          </a:xfrm>
          <a:prstGeom prst="rect">
            <a:avLst/>
          </a:prstGeom>
          <a:noFill/>
          <a:ln>
            <a:noFill/>
          </a:ln>
        </p:spPr>
        <p:txBody>
          <a:bodyPr anchorCtr="0" anchor="ctr" bIns="68575" lIns="68575" rIns="68575" wrap="square" tIns="68575"/>
          <a:lstStyle>
            <a:lvl1pPr indent="0" lvl="0" marL="0" marR="0" rtl="0" algn="ctr">
              <a:spcBef>
                <a:spcPts val="0"/>
              </a:spcBef>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buSzPts val="1100"/>
              <a:buNone/>
              <a:defRPr b="0" i="0" sz="14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457950" y="4767263"/>
            <a:ext cx="2057400" cy="273900"/>
          </a:xfrm>
          <a:prstGeom prst="rect">
            <a:avLst/>
          </a:prstGeom>
          <a:noFill/>
          <a:ln>
            <a:noFill/>
          </a:ln>
        </p:spPr>
        <p:txBody>
          <a:bodyPr anchorCtr="0" anchor="ctr" bIns="34275" lIns="68575" rIns="68575" wrap="square" tIns="34275">
            <a:noAutofit/>
          </a:bodyPr>
          <a:lstStyle/>
          <a:p>
            <a:pPr indent="0" lvl="0" marL="0" marR="0" rtl="0" algn="r">
              <a:spcBef>
                <a:spcPts val="0"/>
              </a:spcBef>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subTitle"/>
          </p:nvPr>
        </p:nvSpPr>
        <p:spPr>
          <a:xfrm>
            <a:off x="-51750" y="2367175"/>
            <a:ext cx="9144000" cy="1692900"/>
          </a:xfrm>
          <a:prstGeom prst="rect">
            <a:avLst/>
          </a:prstGeom>
        </p:spPr>
        <p:txBody>
          <a:bodyPr anchorCtr="0" anchor="t" bIns="91425" lIns="91425" rIns="91425" wrap="square" tIns="91425">
            <a:noAutofit/>
          </a:bodyPr>
          <a:lstStyle/>
          <a:p>
            <a:pPr indent="0" lvl="0" marL="0" rtl="0">
              <a:spcBef>
                <a:spcPts val="0"/>
              </a:spcBef>
              <a:buNone/>
            </a:pPr>
            <a:r>
              <a:rPr lang="en" sz="3000">
                <a:solidFill>
                  <a:srgbClr val="FF0000"/>
                </a:solidFill>
              </a:rPr>
              <a:t>Group: Don’t Know What to Do!!!!</a:t>
            </a:r>
            <a:r>
              <a:rPr lang="en" sz="3000">
                <a:solidFill>
                  <a:srgbClr val="000000"/>
                </a:solidFill>
              </a:rPr>
              <a:t> </a:t>
            </a:r>
          </a:p>
          <a:p>
            <a:pPr indent="0" lvl="0" marL="0" rtl="0">
              <a:spcBef>
                <a:spcPts val="0"/>
              </a:spcBef>
              <a:buNone/>
            </a:pPr>
            <a:r>
              <a:t/>
            </a:r>
            <a:endParaRPr sz="3000">
              <a:solidFill>
                <a:srgbClr val="000000"/>
              </a:solidFill>
            </a:endParaRPr>
          </a:p>
          <a:p>
            <a:pPr indent="0" lvl="0" marL="0" rtl="0">
              <a:spcBef>
                <a:spcPts val="0"/>
              </a:spcBef>
              <a:buNone/>
            </a:pPr>
            <a:r>
              <a:rPr lang="en" sz="3000">
                <a:solidFill>
                  <a:srgbClr val="000000"/>
                </a:solidFill>
              </a:rPr>
              <a:t>Team members: Edna, Fernando, Henrique</a:t>
            </a:r>
          </a:p>
        </p:txBody>
      </p:sp>
      <p:sp>
        <p:nvSpPr>
          <p:cNvPr id="130" name="Shape 130"/>
          <p:cNvSpPr txBox="1"/>
          <p:nvPr/>
        </p:nvSpPr>
        <p:spPr>
          <a:xfrm>
            <a:off x="94950" y="863475"/>
            <a:ext cx="8997300" cy="10608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b="1" lang="en" sz="1100">
                <a:solidFill>
                  <a:schemeClr val="dk1"/>
                </a:solidFill>
              </a:rPr>
              <a:t>Junyi Chen</a:t>
            </a:r>
            <a:r>
              <a:rPr b="1" baseline="30000" lang="en" sz="1100">
                <a:solidFill>
                  <a:schemeClr val="dk1"/>
                </a:solidFill>
              </a:rPr>
              <a:t>1+</a:t>
            </a:r>
            <a:r>
              <a:rPr b="1" lang="en" sz="1100">
                <a:solidFill>
                  <a:schemeClr val="dk1"/>
                </a:solidFill>
              </a:rPr>
              <a:t>, Nicholas Strieder</a:t>
            </a:r>
            <a:r>
              <a:rPr b="1" baseline="30000" lang="en" sz="1100">
                <a:solidFill>
                  <a:schemeClr val="dk1"/>
                </a:solidFill>
              </a:rPr>
              <a:t>2+</a:t>
            </a:r>
            <a:r>
              <a:rPr b="1" lang="en" sz="1100">
                <a:solidFill>
                  <a:schemeClr val="dk1"/>
                </a:solidFill>
              </a:rPr>
              <a:t>, Nadia G. Krohn</a:t>
            </a:r>
            <a:r>
              <a:rPr b="1" baseline="30000" lang="en" sz="1100">
                <a:solidFill>
                  <a:schemeClr val="dk1"/>
                </a:solidFill>
              </a:rPr>
              <a:t>1,3</a:t>
            </a:r>
            <a:r>
              <a:rPr b="1" lang="en" sz="1100">
                <a:solidFill>
                  <a:schemeClr val="dk1"/>
                </a:solidFill>
              </a:rPr>
              <a:t>, Philipp Cyprys</a:t>
            </a:r>
            <a:r>
              <a:rPr b="1" baseline="30000" lang="en" sz="1100">
                <a:solidFill>
                  <a:schemeClr val="dk1"/>
                </a:solidFill>
              </a:rPr>
              <a:t>1</a:t>
            </a:r>
            <a:r>
              <a:rPr b="1" lang="en" sz="1100">
                <a:solidFill>
                  <a:schemeClr val="dk1"/>
                </a:solidFill>
              </a:rPr>
              <a:t>, Stefanie Sprunck</a:t>
            </a:r>
            <a:r>
              <a:rPr b="1" baseline="30000" lang="en" sz="1100">
                <a:solidFill>
                  <a:schemeClr val="dk1"/>
                </a:solidFill>
              </a:rPr>
              <a:t>1</a:t>
            </a:r>
            <a:r>
              <a:rPr b="1" lang="en" sz="1100">
                <a:solidFill>
                  <a:schemeClr val="dk1"/>
                </a:solidFill>
              </a:rPr>
              <a:t>, Julia C. Engelmann</a:t>
            </a:r>
            <a:r>
              <a:rPr b="1" baseline="30000" lang="en" sz="1100">
                <a:solidFill>
                  <a:schemeClr val="dk1"/>
                </a:solidFill>
              </a:rPr>
              <a:t>2</a:t>
            </a:r>
            <a:r>
              <a:rPr b="1" lang="en" sz="1100">
                <a:solidFill>
                  <a:schemeClr val="dk1"/>
                </a:solidFill>
              </a:rPr>
              <a:t>, and Thomas Dresselhaus</a:t>
            </a:r>
            <a:r>
              <a:rPr b="1" baseline="30000" lang="en" sz="1100">
                <a:solidFill>
                  <a:schemeClr val="dk1"/>
                </a:solidFill>
              </a:rPr>
              <a:t>1*</a:t>
            </a:r>
          </a:p>
          <a:p>
            <a:pPr indent="-69850" lvl="0" marL="0" rtl="0">
              <a:lnSpc>
                <a:spcPct val="115000"/>
              </a:lnSpc>
              <a:spcBef>
                <a:spcPts val="0"/>
              </a:spcBef>
              <a:buClr>
                <a:schemeClr val="dk1"/>
              </a:buClr>
              <a:buSzPts val="1100"/>
              <a:buFont typeface="Arial"/>
              <a:buNone/>
            </a:pPr>
            <a:r>
              <a:rPr baseline="30000" lang="en" sz="1100">
                <a:solidFill>
                  <a:schemeClr val="dk1"/>
                </a:solidFill>
              </a:rPr>
              <a:t>1</a:t>
            </a:r>
            <a:r>
              <a:rPr lang="en" sz="1100">
                <a:solidFill>
                  <a:schemeClr val="dk1"/>
                </a:solidFill>
              </a:rPr>
              <a:t>Cell Biology and Plant Biochemistry, Biochemie-Zentrum Regensburg, University of Regensburg, 93053 Regensburg, Germany.</a:t>
            </a:r>
          </a:p>
          <a:p>
            <a:pPr indent="-69850" lvl="0" marL="0" rtl="0">
              <a:lnSpc>
                <a:spcPct val="115000"/>
              </a:lnSpc>
              <a:spcBef>
                <a:spcPts val="0"/>
              </a:spcBef>
              <a:buClr>
                <a:schemeClr val="dk1"/>
              </a:buClr>
              <a:buSzPts val="1100"/>
              <a:buFont typeface="Arial"/>
              <a:buNone/>
            </a:pPr>
            <a:r>
              <a:rPr baseline="30000" lang="en" sz="1100">
                <a:solidFill>
                  <a:schemeClr val="dk1"/>
                </a:solidFill>
              </a:rPr>
              <a:t>2</a:t>
            </a:r>
            <a:r>
              <a:rPr lang="en" sz="1100">
                <a:solidFill>
                  <a:schemeClr val="dk1"/>
                </a:solidFill>
              </a:rPr>
              <a:t>Institute of Functional Genomics, University of Regensburg, 93053 Regensburg, Germany.</a:t>
            </a:r>
          </a:p>
          <a:p>
            <a:pPr indent="-69850" lvl="0" marL="0" rtl="0">
              <a:lnSpc>
                <a:spcPct val="115000"/>
              </a:lnSpc>
              <a:spcBef>
                <a:spcPts val="0"/>
              </a:spcBef>
              <a:buClr>
                <a:schemeClr val="dk1"/>
              </a:buClr>
              <a:buSzPts val="1100"/>
              <a:buFont typeface="Arial"/>
              <a:buNone/>
            </a:pPr>
            <a:r>
              <a:rPr baseline="30000" lang="en" sz="1100">
                <a:solidFill>
                  <a:schemeClr val="dk1"/>
                </a:solidFill>
              </a:rPr>
              <a:t>3</a:t>
            </a:r>
            <a:r>
              <a:rPr lang="en" sz="1100">
                <a:solidFill>
                  <a:schemeClr val="dk1"/>
                </a:solidFill>
              </a:rPr>
              <a:t>Present address: Department of Agriculture, Regional Campus of Umuarama, State University of Maringa, 87507-190, Umuarama, PR, Brazil.</a:t>
            </a:r>
          </a:p>
        </p:txBody>
      </p:sp>
      <p:sp>
        <p:nvSpPr>
          <p:cNvPr id="131" name="Shape 131"/>
          <p:cNvSpPr txBox="1"/>
          <p:nvPr/>
        </p:nvSpPr>
        <p:spPr>
          <a:xfrm>
            <a:off x="0" y="244025"/>
            <a:ext cx="9144000" cy="760200"/>
          </a:xfrm>
          <a:prstGeom prst="rect">
            <a:avLst/>
          </a:prstGeom>
          <a:noFill/>
          <a:ln>
            <a:noFill/>
          </a:ln>
        </p:spPr>
        <p:txBody>
          <a:bodyPr anchorCtr="0" anchor="t" bIns="91425" lIns="91425" rIns="91425" wrap="square" tIns="91425">
            <a:noAutofit/>
          </a:bodyPr>
          <a:lstStyle/>
          <a:p>
            <a:pPr indent="-69850" lvl="0" marL="0" rtl="0" algn="ctr">
              <a:lnSpc>
                <a:spcPct val="115000"/>
              </a:lnSpc>
              <a:spcBef>
                <a:spcPts val="0"/>
              </a:spcBef>
              <a:buClr>
                <a:schemeClr val="dk1"/>
              </a:buClr>
              <a:buSzPts val="1100"/>
              <a:buFont typeface="Arial"/>
              <a:buNone/>
            </a:pPr>
            <a:r>
              <a:rPr b="1" lang="en" sz="2100">
                <a:solidFill>
                  <a:schemeClr val="dk1"/>
                </a:solidFill>
              </a:rPr>
              <a:t>Zygotic Genome Activation Occurs Shortly After Fertilization in Maize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nvSpPr>
        <p:spPr>
          <a:xfrm>
            <a:off x="0" y="94918"/>
            <a:ext cx="9144000" cy="473100"/>
          </a:xfrm>
          <a:prstGeom prst="rect">
            <a:avLst/>
          </a:prstGeom>
          <a:noFill/>
          <a:ln>
            <a:noFill/>
          </a:ln>
        </p:spPr>
        <p:txBody>
          <a:bodyPr anchorCtr="0" anchor="t" bIns="34275" lIns="68575" rIns="68575" wrap="square" tIns="34275">
            <a:noAutofit/>
          </a:bodyPr>
          <a:lstStyle/>
          <a:p>
            <a:pPr indent="0" lvl="0" marL="0" marR="0" rtl="0">
              <a:spcBef>
                <a:spcPts val="0"/>
              </a:spcBef>
              <a:buNone/>
            </a:pPr>
            <a:r>
              <a:rPr b="1" lang="en" sz="2600" u="sng">
                <a:solidFill>
                  <a:schemeClr val="dk1"/>
                </a:solidFill>
                <a:latin typeface="Calibri"/>
                <a:ea typeface="Calibri"/>
                <a:cs typeface="Calibri"/>
                <a:sym typeface="Calibri"/>
              </a:rPr>
              <a:t>Results - Figure 1</a:t>
            </a:r>
          </a:p>
        </p:txBody>
      </p:sp>
      <p:pic>
        <p:nvPicPr>
          <p:cNvPr id="251" name="Shape 251"/>
          <p:cNvPicPr preferRelativeResize="0"/>
          <p:nvPr/>
        </p:nvPicPr>
        <p:blipFill rotWithShape="1">
          <a:blip r:embed="rId3">
            <a:alphaModFix/>
          </a:blip>
          <a:srcRect b="24617" l="64225" r="17723" t="34718"/>
          <a:stretch/>
        </p:blipFill>
        <p:spPr>
          <a:xfrm>
            <a:off x="153550" y="654975"/>
            <a:ext cx="4039949" cy="3080724"/>
          </a:xfrm>
          <a:prstGeom prst="rect">
            <a:avLst/>
          </a:prstGeom>
          <a:noFill/>
          <a:ln cap="flat" cmpd="sng" w="19050">
            <a:solidFill>
              <a:schemeClr val="dk2"/>
            </a:solidFill>
            <a:prstDash val="solid"/>
            <a:round/>
            <a:headEnd len="med" w="med" type="none"/>
            <a:tailEnd len="med" w="med" type="none"/>
          </a:ln>
        </p:spPr>
      </p:pic>
      <p:pic>
        <p:nvPicPr>
          <p:cNvPr id="252" name="Shape 252"/>
          <p:cNvPicPr preferRelativeResize="0"/>
          <p:nvPr/>
        </p:nvPicPr>
        <p:blipFill rotWithShape="1">
          <a:blip r:embed="rId4">
            <a:alphaModFix/>
          </a:blip>
          <a:srcRect b="7216" l="0" r="0" t="2351"/>
          <a:stretch/>
        </p:blipFill>
        <p:spPr>
          <a:xfrm>
            <a:off x="4285850" y="654975"/>
            <a:ext cx="4733950" cy="3080725"/>
          </a:xfrm>
          <a:prstGeom prst="rect">
            <a:avLst/>
          </a:prstGeom>
          <a:noFill/>
          <a:ln cap="flat" cmpd="sng" w="19050">
            <a:solidFill>
              <a:srgbClr val="00FF00"/>
            </a:solidFill>
            <a:prstDash val="solid"/>
            <a:round/>
            <a:headEnd len="med" w="med" type="none"/>
            <a:tailEnd len="med" w="med" type="none"/>
          </a:ln>
        </p:spPr>
      </p:pic>
      <p:sp>
        <p:nvSpPr>
          <p:cNvPr id="253" name="Shape 253"/>
          <p:cNvSpPr txBox="1"/>
          <p:nvPr/>
        </p:nvSpPr>
        <p:spPr>
          <a:xfrm>
            <a:off x="-48050" y="4164625"/>
            <a:ext cx="9144000" cy="921300"/>
          </a:xfrm>
          <a:prstGeom prst="rect">
            <a:avLst/>
          </a:prstGeom>
          <a:noFill/>
          <a:ln>
            <a:noFill/>
          </a:ln>
        </p:spPr>
        <p:txBody>
          <a:bodyPr anchorCtr="0" anchor="t" bIns="91425" lIns="91425" rIns="91425" wrap="square" tIns="91425">
            <a:noAutofit/>
          </a:bodyPr>
          <a:lstStyle/>
          <a:p>
            <a:pPr indent="0" lvl="0" marL="0" algn="just">
              <a:spcBef>
                <a:spcPts val="0"/>
              </a:spcBef>
              <a:buNone/>
            </a:pPr>
            <a:r>
              <a:rPr b="1" lang="en"/>
              <a:t>Figure 1. Time course of zygote development and validation of RNA-Seq data. (I)</a:t>
            </a:r>
            <a:r>
              <a:rPr lang="en"/>
              <a:t> Validation of RNA-Seq data with known genes, as indicated. Top row: Genes preferentially expressed in sperm cells; middle row: Genes highly expressed in egg cells and downregulated after fertilization; bottom row: Expression of cell cycle regulators. Transcript levels are shown as TPM (transcripts per million) values (means ± SD) of three biological replicates.</a:t>
            </a:r>
          </a:p>
          <a:p>
            <a:pPr indent="0" lvl="0" marL="0" algn="just">
              <a:spcBef>
                <a:spcPts val="0"/>
              </a:spcBef>
              <a:buNone/>
            </a:pPr>
            <a:r>
              <a:t/>
            </a:r>
            <a:endParaRPr/>
          </a:p>
        </p:txBody>
      </p:sp>
      <p:pic>
        <p:nvPicPr>
          <p:cNvPr id="254" name="Shape 254"/>
          <p:cNvPicPr preferRelativeResize="0"/>
          <p:nvPr/>
        </p:nvPicPr>
        <p:blipFill rotWithShape="1">
          <a:blip r:embed="rId5">
            <a:alphaModFix/>
          </a:blip>
          <a:srcRect b="12610" l="0" r="0" t="14112"/>
          <a:stretch/>
        </p:blipFill>
        <p:spPr>
          <a:xfrm>
            <a:off x="2614875" y="3775100"/>
            <a:ext cx="3736375" cy="47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500" y="0"/>
            <a:ext cx="8520600" cy="572700"/>
          </a:xfrm>
          <a:prstGeom prst="rect">
            <a:avLst/>
          </a:prstGeom>
        </p:spPr>
        <p:txBody>
          <a:bodyPr anchorCtr="0" anchor="t" bIns="91425" lIns="91425" rIns="91425" wrap="square" tIns="91425">
            <a:noAutofit/>
          </a:bodyPr>
          <a:lstStyle/>
          <a:p>
            <a:pPr indent="0" lvl="0" marL="0">
              <a:spcBef>
                <a:spcPts val="0"/>
              </a:spcBef>
              <a:buNone/>
            </a:pPr>
            <a:r>
              <a:rPr b="1" lang="en" sz="2600" u="sng">
                <a:latin typeface="Calibri"/>
                <a:ea typeface="Calibri"/>
                <a:cs typeface="Calibri"/>
                <a:sym typeface="Calibri"/>
              </a:rPr>
              <a:t>Results - Figure 2</a:t>
            </a:r>
          </a:p>
        </p:txBody>
      </p:sp>
      <p:pic>
        <p:nvPicPr>
          <p:cNvPr id="260" name="Shape 260"/>
          <p:cNvPicPr preferRelativeResize="0"/>
          <p:nvPr/>
        </p:nvPicPr>
        <p:blipFill rotWithShape="1">
          <a:blip r:embed="rId3">
            <a:alphaModFix/>
          </a:blip>
          <a:srcRect b="0" l="8916" r="51186" t="19328"/>
          <a:stretch/>
        </p:blipFill>
        <p:spPr>
          <a:xfrm>
            <a:off x="500" y="534175"/>
            <a:ext cx="2469776" cy="2205250"/>
          </a:xfrm>
          <a:prstGeom prst="rect">
            <a:avLst/>
          </a:prstGeom>
          <a:noFill/>
          <a:ln cap="flat" cmpd="sng" w="19050">
            <a:solidFill>
              <a:srgbClr val="000000"/>
            </a:solidFill>
            <a:prstDash val="solid"/>
            <a:round/>
            <a:headEnd len="med" w="med" type="none"/>
            <a:tailEnd len="med" w="med" type="none"/>
          </a:ln>
        </p:spPr>
      </p:pic>
      <p:pic>
        <p:nvPicPr>
          <p:cNvPr id="261" name="Shape 261"/>
          <p:cNvPicPr preferRelativeResize="0"/>
          <p:nvPr/>
        </p:nvPicPr>
        <p:blipFill rotWithShape="1">
          <a:blip r:embed="rId4">
            <a:alphaModFix/>
          </a:blip>
          <a:srcRect b="77024" l="0" r="32065" t="0"/>
          <a:stretch/>
        </p:blipFill>
        <p:spPr>
          <a:xfrm>
            <a:off x="2604275" y="555600"/>
            <a:ext cx="2278125" cy="2205250"/>
          </a:xfrm>
          <a:prstGeom prst="rect">
            <a:avLst/>
          </a:prstGeom>
          <a:noFill/>
          <a:ln cap="flat" cmpd="sng" w="19050">
            <a:solidFill>
              <a:srgbClr val="00FF00"/>
            </a:solidFill>
            <a:prstDash val="solid"/>
            <a:round/>
            <a:headEnd len="med" w="med" type="none"/>
            <a:tailEnd len="med" w="med" type="none"/>
          </a:ln>
        </p:spPr>
      </p:pic>
      <p:pic>
        <p:nvPicPr>
          <p:cNvPr id="262" name="Shape 262"/>
          <p:cNvPicPr preferRelativeResize="0"/>
          <p:nvPr/>
        </p:nvPicPr>
        <p:blipFill rotWithShape="1">
          <a:blip r:embed="rId5">
            <a:alphaModFix/>
          </a:blip>
          <a:srcRect b="77374" l="3110" r="25373" t="0"/>
          <a:stretch/>
        </p:blipFill>
        <p:spPr>
          <a:xfrm>
            <a:off x="2604275" y="2889200"/>
            <a:ext cx="2278125" cy="2254300"/>
          </a:xfrm>
          <a:prstGeom prst="rect">
            <a:avLst/>
          </a:prstGeom>
          <a:noFill/>
          <a:ln cap="flat" cmpd="sng" w="19050">
            <a:solidFill>
              <a:srgbClr val="00FF00"/>
            </a:solidFill>
            <a:prstDash val="solid"/>
            <a:round/>
            <a:headEnd len="med" w="med" type="none"/>
            <a:tailEnd len="med" w="med" type="none"/>
          </a:ln>
        </p:spPr>
      </p:pic>
      <p:pic>
        <p:nvPicPr>
          <p:cNvPr id="263" name="Shape 263"/>
          <p:cNvPicPr preferRelativeResize="0"/>
          <p:nvPr/>
        </p:nvPicPr>
        <p:blipFill rotWithShape="1">
          <a:blip r:embed="rId3">
            <a:alphaModFix/>
          </a:blip>
          <a:srcRect b="0" l="48938" r="13804" t="17532"/>
          <a:stretch/>
        </p:blipFill>
        <p:spPr>
          <a:xfrm>
            <a:off x="0" y="2889200"/>
            <a:ext cx="2469776" cy="2254300"/>
          </a:xfrm>
          <a:prstGeom prst="rect">
            <a:avLst/>
          </a:prstGeom>
          <a:noFill/>
          <a:ln cap="flat" cmpd="sng" w="19050">
            <a:solidFill>
              <a:srgbClr val="000000"/>
            </a:solidFill>
            <a:prstDash val="solid"/>
            <a:round/>
            <a:headEnd len="med" w="med" type="none"/>
            <a:tailEnd len="med" w="med" type="none"/>
          </a:ln>
        </p:spPr>
      </p:pic>
      <p:sp>
        <p:nvSpPr>
          <p:cNvPr id="264" name="Shape 264"/>
          <p:cNvSpPr txBox="1"/>
          <p:nvPr/>
        </p:nvSpPr>
        <p:spPr>
          <a:xfrm>
            <a:off x="5016900" y="3558925"/>
            <a:ext cx="4020000" cy="1463700"/>
          </a:xfrm>
          <a:prstGeom prst="rect">
            <a:avLst/>
          </a:prstGeom>
          <a:noFill/>
          <a:ln>
            <a:noFill/>
          </a:ln>
        </p:spPr>
        <p:txBody>
          <a:bodyPr anchorCtr="0" anchor="t" bIns="91425" lIns="91425" rIns="91425" wrap="square" tIns="91425">
            <a:noAutofit/>
          </a:bodyPr>
          <a:lstStyle/>
          <a:p>
            <a:pPr indent="0" lvl="0" marL="0">
              <a:spcBef>
                <a:spcPts val="0"/>
              </a:spcBef>
              <a:buNone/>
            </a:pPr>
            <a:r>
              <a:rPr b="1" lang="en"/>
              <a:t>Figure 2. Heatmap showing a comparison of the 80 most highly expressed genes in maize gametes and their predicted orthologs in the corresponding rice gametes. (A) </a:t>
            </a:r>
            <a:r>
              <a:rPr lang="en"/>
              <a:t>TOP80 most highly expressed genes in maize sperm cells and</a:t>
            </a:r>
            <a:r>
              <a:rPr b="1" lang="en"/>
              <a:t> (B) </a:t>
            </a:r>
            <a:r>
              <a:rPr lang="en"/>
              <a:t>TOP80 genes in maize egg cells.</a:t>
            </a:r>
          </a:p>
        </p:txBody>
      </p:sp>
      <p:pic>
        <p:nvPicPr>
          <p:cNvPr id="265" name="Shape 265"/>
          <p:cNvPicPr preferRelativeResize="0"/>
          <p:nvPr/>
        </p:nvPicPr>
        <p:blipFill rotWithShape="1">
          <a:blip r:embed="rId6">
            <a:alphaModFix/>
          </a:blip>
          <a:srcRect b="0" l="0" r="0" t="0"/>
          <a:stretch/>
        </p:blipFill>
        <p:spPr>
          <a:xfrm>
            <a:off x="5158500" y="572688"/>
            <a:ext cx="1142975" cy="723900"/>
          </a:xfrm>
          <a:prstGeom prst="rect">
            <a:avLst/>
          </a:prstGeom>
          <a:noFill/>
          <a:ln cap="flat" cmpd="sng" w="19050">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pic>
      <p:pic>
        <p:nvPicPr>
          <p:cNvPr id="266" name="Shape 266"/>
          <p:cNvPicPr preferRelativeResize="0"/>
          <p:nvPr/>
        </p:nvPicPr>
        <p:blipFill rotWithShape="1">
          <a:blip r:embed="rId7">
            <a:alphaModFix/>
          </a:blip>
          <a:srcRect b="82535" l="72017" r="0" t="397"/>
          <a:stretch/>
        </p:blipFill>
        <p:spPr>
          <a:xfrm>
            <a:off x="5158497" y="1486497"/>
            <a:ext cx="902375" cy="1713976"/>
          </a:xfrm>
          <a:prstGeom prst="rect">
            <a:avLst/>
          </a:prstGeom>
          <a:noFill/>
          <a:ln cap="flat" cmpd="sng" w="19050">
            <a:solidFill>
              <a:srgbClr val="00FF00"/>
            </a:solidFill>
            <a:prstDash val="solid"/>
            <a:round/>
            <a:headEnd len="med" w="med" type="none"/>
            <a:tailEnd len="med" w="med" type="none"/>
          </a:ln>
        </p:spPr>
      </p:pic>
      <p:pic>
        <p:nvPicPr>
          <p:cNvPr id="267" name="Shape 267"/>
          <p:cNvPicPr preferRelativeResize="0"/>
          <p:nvPr/>
        </p:nvPicPr>
        <p:blipFill rotWithShape="1">
          <a:blip r:embed="rId8">
            <a:alphaModFix/>
          </a:blip>
          <a:srcRect b="12610" l="0" r="64649" t="14112"/>
          <a:stretch/>
        </p:blipFill>
        <p:spPr>
          <a:xfrm>
            <a:off x="6989450" y="1583625"/>
            <a:ext cx="1320850" cy="473100"/>
          </a:xfrm>
          <a:prstGeom prst="rect">
            <a:avLst/>
          </a:prstGeom>
          <a:noFill/>
          <a:ln>
            <a:noFill/>
          </a:ln>
        </p:spPr>
      </p:pic>
      <p:pic>
        <p:nvPicPr>
          <p:cNvPr id="268" name="Shape 268"/>
          <p:cNvPicPr preferRelativeResize="0"/>
          <p:nvPr/>
        </p:nvPicPr>
        <p:blipFill rotWithShape="1">
          <a:blip r:embed="rId8">
            <a:alphaModFix/>
          </a:blip>
          <a:srcRect b="12610" l="52500" r="0" t="14112"/>
          <a:stretch/>
        </p:blipFill>
        <p:spPr>
          <a:xfrm>
            <a:off x="6989450" y="2056725"/>
            <a:ext cx="1774725" cy="47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b="7885" l="9317" r="9585" t="0"/>
          <a:stretch/>
        </p:blipFill>
        <p:spPr>
          <a:xfrm>
            <a:off x="4535800" y="617350"/>
            <a:ext cx="4426001" cy="2879349"/>
          </a:xfrm>
          <a:prstGeom prst="rect">
            <a:avLst/>
          </a:prstGeom>
          <a:noFill/>
          <a:ln cap="flat" cmpd="sng" w="19050">
            <a:solidFill>
              <a:srgbClr val="00FF00"/>
            </a:solidFill>
            <a:prstDash val="solid"/>
            <a:round/>
            <a:headEnd len="med" w="med" type="none"/>
            <a:tailEnd len="med" w="med" type="none"/>
          </a:ln>
        </p:spPr>
      </p:pic>
      <p:pic>
        <p:nvPicPr>
          <p:cNvPr id="274" name="Shape 274"/>
          <p:cNvPicPr preferRelativeResize="0"/>
          <p:nvPr/>
        </p:nvPicPr>
        <p:blipFill>
          <a:blip r:embed="rId4">
            <a:alphaModFix/>
          </a:blip>
          <a:stretch>
            <a:fillRect/>
          </a:stretch>
        </p:blipFill>
        <p:spPr>
          <a:xfrm>
            <a:off x="296350" y="617350"/>
            <a:ext cx="4121175" cy="2879350"/>
          </a:xfrm>
          <a:prstGeom prst="rect">
            <a:avLst/>
          </a:prstGeom>
          <a:noFill/>
          <a:ln cap="flat" cmpd="sng" w="19050">
            <a:solidFill>
              <a:srgbClr val="000000"/>
            </a:solidFill>
            <a:prstDash val="solid"/>
            <a:round/>
            <a:headEnd len="med" w="med" type="none"/>
            <a:tailEnd len="med" w="med" type="none"/>
          </a:ln>
        </p:spPr>
      </p:pic>
      <p:sp>
        <p:nvSpPr>
          <p:cNvPr id="275" name="Shape 275"/>
          <p:cNvSpPr txBox="1"/>
          <p:nvPr>
            <p:ph type="title"/>
          </p:nvPr>
        </p:nvSpPr>
        <p:spPr>
          <a:xfrm>
            <a:off x="500" y="0"/>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sz="2600" u="sng">
                <a:latin typeface="Calibri"/>
                <a:ea typeface="Calibri"/>
                <a:cs typeface="Calibri"/>
                <a:sym typeface="Calibri"/>
              </a:rPr>
              <a:t>Results - Figure 3</a:t>
            </a:r>
          </a:p>
        </p:txBody>
      </p:sp>
      <p:sp>
        <p:nvSpPr>
          <p:cNvPr id="276" name="Shape 276"/>
          <p:cNvSpPr txBox="1"/>
          <p:nvPr/>
        </p:nvSpPr>
        <p:spPr>
          <a:xfrm>
            <a:off x="25325" y="4087400"/>
            <a:ext cx="9118800" cy="903600"/>
          </a:xfrm>
          <a:prstGeom prst="rect">
            <a:avLst/>
          </a:prstGeom>
          <a:noFill/>
          <a:ln>
            <a:noFill/>
          </a:ln>
        </p:spPr>
        <p:txBody>
          <a:bodyPr anchorCtr="0" anchor="t" bIns="91425" lIns="91425" rIns="91425" wrap="square" tIns="91425">
            <a:noAutofit/>
          </a:bodyPr>
          <a:lstStyle/>
          <a:p>
            <a:pPr indent="-69850" lvl="0" marL="0" algn="just">
              <a:spcBef>
                <a:spcPts val="0"/>
              </a:spcBef>
              <a:buClr>
                <a:schemeClr val="dk1"/>
              </a:buClr>
              <a:buSzPts val="1100"/>
              <a:buFont typeface="Arial"/>
              <a:buNone/>
            </a:pPr>
            <a:r>
              <a:rPr b="1" lang="en"/>
              <a:t>Figure 3. Expression of major chromatin structure protein genes in maize gametes, zygotes, and daughter cells. </a:t>
            </a:r>
            <a:r>
              <a:rPr lang="en"/>
              <a:t>(A) Histone H1, (B) histone H3, (C) histone H4, (D) histone H2A, (E) histone H2B, and (F) high mobility group protein Hmgd1. All significantly expressed genes of the various gene families are presented. Transcript levels in the cells indicated are given as TPM values (means ± SD).</a:t>
            </a:r>
          </a:p>
          <a:p>
            <a:pPr indent="0" lvl="0" marL="0">
              <a:spcBef>
                <a:spcPts val="0"/>
              </a:spcBef>
              <a:buNone/>
            </a:pPr>
            <a:r>
              <a:t/>
            </a:r>
            <a:endParaRPr sz="1200"/>
          </a:p>
        </p:txBody>
      </p:sp>
      <p:pic>
        <p:nvPicPr>
          <p:cNvPr id="277" name="Shape 277"/>
          <p:cNvPicPr preferRelativeResize="0"/>
          <p:nvPr/>
        </p:nvPicPr>
        <p:blipFill rotWithShape="1">
          <a:blip r:embed="rId5">
            <a:alphaModFix/>
          </a:blip>
          <a:srcRect b="12610" l="0" r="5873" t="14112"/>
          <a:stretch/>
        </p:blipFill>
        <p:spPr>
          <a:xfrm>
            <a:off x="2885525" y="3614300"/>
            <a:ext cx="3516775" cy="47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nvSpPr>
        <p:spPr>
          <a:xfrm>
            <a:off x="1427175" y="339125"/>
            <a:ext cx="4069500" cy="4749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id="283" name="Shape 283"/>
          <p:cNvPicPr preferRelativeResize="0"/>
          <p:nvPr/>
        </p:nvPicPr>
        <p:blipFill>
          <a:blip r:embed="rId3">
            <a:alphaModFix/>
          </a:blip>
          <a:stretch>
            <a:fillRect/>
          </a:stretch>
        </p:blipFill>
        <p:spPr>
          <a:xfrm>
            <a:off x="3443850" y="559425"/>
            <a:ext cx="5000124" cy="3084324"/>
          </a:xfrm>
          <a:prstGeom prst="rect">
            <a:avLst/>
          </a:prstGeom>
          <a:noFill/>
          <a:ln cap="flat" cmpd="sng" w="19050">
            <a:solidFill>
              <a:srgbClr val="00FF00"/>
            </a:solidFill>
            <a:prstDash val="solid"/>
            <a:round/>
            <a:headEnd len="med" w="med" type="none"/>
            <a:tailEnd len="med" w="med" type="none"/>
          </a:ln>
        </p:spPr>
      </p:pic>
      <p:sp>
        <p:nvSpPr>
          <p:cNvPr id="284" name="Shape 284"/>
          <p:cNvSpPr txBox="1"/>
          <p:nvPr>
            <p:ph type="title"/>
          </p:nvPr>
        </p:nvSpPr>
        <p:spPr>
          <a:xfrm>
            <a:off x="500" y="0"/>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sz="2600" u="sng">
                <a:latin typeface="Calibri"/>
                <a:ea typeface="Calibri"/>
                <a:cs typeface="Calibri"/>
                <a:sym typeface="Calibri"/>
              </a:rPr>
              <a:t>Results - Figure 4E</a:t>
            </a:r>
          </a:p>
        </p:txBody>
      </p:sp>
      <p:pic>
        <p:nvPicPr>
          <p:cNvPr id="285" name="Shape 285"/>
          <p:cNvPicPr preferRelativeResize="0"/>
          <p:nvPr/>
        </p:nvPicPr>
        <p:blipFill>
          <a:blip r:embed="rId4">
            <a:alphaModFix/>
          </a:blip>
          <a:stretch>
            <a:fillRect/>
          </a:stretch>
        </p:blipFill>
        <p:spPr>
          <a:xfrm>
            <a:off x="309900" y="559413"/>
            <a:ext cx="2947963" cy="4024675"/>
          </a:xfrm>
          <a:prstGeom prst="rect">
            <a:avLst/>
          </a:prstGeom>
          <a:noFill/>
          <a:ln cap="flat" cmpd="sng" w="19050">
            <a:solidFill>
              <a:schemeClr val="dk2"/>
            </a:solidFill>
            <a:prstDash val="solid"/>
            <a:round/>
            <a:headEnd len="med" w="med" type="none"/>
            <a:tailEnd len="med" w="med" type="none"/>
          </a:ln>
        </p:spPr>
      </p:pic>
      <p:sp>
        <p:nvSpPr>
          <p:cNvPr id="286" name="Shape 286"/>
          <p:cNvSpPr txBox="1"/>
          <p:nvPr/>
        </p:nvSpPr>
        <p:spPr>
          <a:xfrm>
            <a:off x="3347450" y="3704100"/>
            <a:ext cx="5706600" cy="1224900"/>
          </a:xfrm>
          <a:prstGeom prst="rect">
            <a:avLst/>
          </a:prstGeom>
          <a:noFill/>
          <a:ln>
            <a:noFill/>
          </a:ln>
        </p:spPr>
        <p:txBody>
          <a:bodyPr anchorCtr="0" anchor="t" bIns="91425" lIns="91425" rIns="91425" wrap="square" tIns="91425">
            <a:noAutofit/>
          </a:bodyPr>
          <a:lstStyle/>
          <a:p>
            <a:pPr indent="0" lvl="0" marL="0" algn="just">
              <a:spcBef>
                <a:spcPts val="0"/>
              </a:spcBef>
              <a:buNone/>
            </a:pPr>
            <a:r>
              <a:rPr b="1" lang="en" sz="1200"/>
              <a:t>Figure 4. Gene expression dynamics in maize gametes, zygotes, and two-celled pro-embryo cells. (E) </a:t>
            </a:r>
            <a:r>
              <a:rPr lang="en" sz="1200"/>
              <a:t>Selected gene expression profiles across the specific cell types analyzed. The Pearson correlation (&gt;0.9) of square root transformed TPM values per gene and binary profile vectors were used to identify genes belonging to a specific profile. The total number of genes including TFs contained in each profile is shown at the bottom. The mean expression level of all genes per specific cell type is plotted in each profile (black line).</a:t>
            </a:r>
          </a:p>
          <a:p>
            <a:pPr indent="0" lvl="0" marL="0">
              <a:spcBef>
                <a:spcPts val="0"/>
              </a:spcBef>
              <a:buNone/>
            </a:pPr>
            <a:r>
              <a:t/>
            </a:r>
            <a:endParaRPr/>
          </a:p>
        </p:txBody>
      </p:sp>
      <p:pic>
        <p:nvPicPr>
          <p:cNvPr id="287" name="Shape 287"/>
          <p:cNvPicPr preferRelativeResize="0"/>
          <p:nvPr/>
        </p:nvPicPr>
        <p:blipFill rotWithShape="1">
          <a:blip r:embed="rId5">
            <a:alphaModFix/>
          </a:blip>
          <a:srcRect b="12610" l="0" r="5873" t="14112"/>
          <a:stretch/>
        </p:blipFill>
        <p:spPr>
          <a:xfrm>
            <a:off x="-105050" y="4660300"/>
            <a:ext cx="3516775" cy="47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4107875" y="1040875"/>
            <a:ext cx="4849707" cy="2867025"/>
          </a:xfrm>
          <a:prstGeom prst="rect">
            <a:avLst/>
          </a:prstGeom>
          <a:noFill/>
          <a:ln cap="flat" cmpd="sng" w="19050">
            <a:solidFill>
              <a:srgbClr val="00FF00"/>
            </a:solidFill>
            <a:prstDash val="solid"/>
            <a:round/>
            <a:headEnd len="med" w="med" type="none"/>
            <a:tailEnd len="med" w="med" type="none"/>
          </a:ln>
        </p:spPr>
      </p:pic>
      <p:pic>
        <p:nvPicPr>
          <p:cNvPr id="293" name="Shape 293"/>
          <p:cNvPicPr preferRelativeResize="0"/>
          <p:nvPr/>
        </p:nvPicPr>
        <p:blipFill>
          <a:blip r:embed="rId4">
            <a:alphaModFix/>
          </a:blip>
          <a:stretch>
            <a:fillRect/>
          </a:stretch>
        </p:blipFill>
        <p:spPr>
          <a:xfrm>
            <a:off x="224575" y="1040863"/>
            <a:ext cx="3657600" cy="2867025"/>
          </a:xfrm>
          <a:prstGeom prst="rect">
            <a:avLst/>
          </a:prstGeom>
          <a:noFill/>
          <a:ln cap="flat" cmpd="sng" w="19050">
            <a:solidFill>
              <a:srgbClr val="000000"/>
            </a:solidFill>
            <a:prstDash val="solid"/>
            <a:round/>
            <a:headEnd len="med" w="med" type="none"/>
            <a:tailEnd len="med" w="med" type="none"/>
          </a:ln>
        </p:spPr>
      </p:pic>
      <p:sp>
        <p:nvSpPr>
          <p:cNvPr id="294" name="Shape 294"/>
          <p:cNvSpPr txBox="1"/>
          <p:nvPr/>
        </p:nvSpPr>
        <p:spPr>
          <a:xfrm>
            <a:off x="72175" y="4519075"/>
            <a:ext cx="9071700" cy="572700"/>
          </a:xfrm>
          <a:prstGeom prst="rect">
            <a:avLst/>
          </a:prstGeom>
          <a:noFill/>
          <a:ln>
            <a:noFill/>
          </a:ln>
        </p:spPr>
        <p:txBody>
          <a:bodyPr anchorCtr="0" anchor="t" bIns="91425" lIns="91425" rIns="91425" wrap="square" tIns="91425">
            <a:noAutofit/>
          </a:bodyPr>
          <a:lstStyle/>
          <a:p>
            <a:pPr indent="0" lvl="0" marL="0" algn="just">
              <a:spcBef>
                <a:spcPts val="0"/>
              </a:spcBef>
              <a:buNone/>
            </a:pPr>
            <a:r>
              <a:rPr b="1" lang="en"/>
              <a:t>Figure 5B. </a:t>
            </a:r>
            <a:r>
              <a:rPr lang="en"/>
              <a:t>Expression analysis of selected maize genes encoding homologs of Arabidopsis early embryogenesis-related TFs. </a:t>
            </a:r>
          </a:p>
          <a:p>
            <a:pPr indent="-69850" lvl="0" marL="0">
              <a:spcBef>
                <a:spcPts val="0"/>
              </a:spcBef>
              <a:buClr>
                <a:schemeClr val="dk1"/>
              </a:buClr>
              <a:buSzPts val="1100"/>
              <a:buFont typeface="Arial"/>
              <a:buNone/>
            </a:pPr>
            <a:r>
              <a:t/>
            </a:r>
            <a:endParaRPr/>
          </a:p>
          <a:p>
            <a:pPr indent="0" lvl="0" marL="0">
              <a:spcBef>
                <a:spcPts val="0"/>
              </a:spcBef>
              <a:buNone/>
            </a:pPr>
            <a:r>
              <a:t/>
            </a:r>
            <a:endParaRPr/>
          </a:p>
        </p:txBody>
      </p:sp>
      <p:pic>
        <p:nvPicPr>
          <p:cNvPr id="295" name="Shape 295"/>
          <p:cNvPicPr preferRelativeResize="0"/>
          <p:nvPr/>
        </p:nvPicPr>
        <p:blipFill rotWithShape="1">
          <a:blip r:embed="rId5">
            <a:alphaModFix/>
          </a:blip>
          <a:srcRect b="12610" l="0" r="5873" t="14112"/>
          <a:stretch/>
        </p:blipFill>
        <p:spPr>
          <a:xfrm>
            <a:off x="2501913" y="4045975"/>
            <a:ext cx="3516775" cy="473100"/>
          </a:xfrm>
          <a:prstGeom prst="rect">
            <a:avLst/>
          </a:prstGeom>
          <a:noFill/>
          <a:ln>
            <a:noFill/>
          </a:ln>
        </p:spPr>
      </p:pic>
      <p:sp>
        <p:nvSpPr>
          <p:cNvPr id="296" name="Shape 296"/>
          <p:cNvSpPr txBox="1"/>
          <p:nvPr>
            <p:ph type="title"/>
          </p:nvPr>
        </p:nvSpPr>
        <p:spPr>
          <a:xfrm>
            <a:off x="500" y="0"/>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sz="2600" u="sng">
                <a:latin typeface="Calibri"/>
                <a:ea typeface="Calibri"/>
                <a:cs typeface="Calibri"/>
                <a:sym typeface="Calibri"/>
              </a:rPr>
              <a:t>Results - Figure 5B</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06575" y="264200"/>
            <a:ext cx="8520600" cy="572700"/>
          </a:xfrm>
          <a:prstGeom prst="rect">
            <a:avLst/>
          </a:prstGeom>
        </p:spPr>
        <p:txBody>
          <a:bodyPr anchorCtr="0" anchor="t" bIns="91425" lIns="91425" rIns="91425" wrap="square" tIns="91425">
            <a:noAutofit/>
          </a:bodyPr>
          <a:lstStyle/>
          <a:p>
            <a:pPr indent="0" lvl="0" marL="0">
              <a:spcBef>
                <a:spcPts val="0"/>
              </a:spcBef>
              <a:buNone/>
            </a:pPr>
            <a:r>
              <a:rPr lang="en" sz="3000" u="sng"/>
              <a:t>Documentation</a:t>
            </a:r>
          </a:p>
        </p:txBody>
      </p:sp>
      <p:pic>
        <p:nvPicPr>
          <p:cNvPr id="302" name="Shape 302"/>
          <p:cNvPicPr preferRelativeResize="0"/>
          <p:nvPr/>
        </p:nvPicPr>
        <p:blipFill rotWithShape="1">
          <a:blip r:embed="rId3">
            <a:alphaModFix/>
          </a:blip>
          <a:srcRect b="10679" l="13787" r="35597" t="21385"/>
          <a:stretch/>
        </p:blipFill>
        <p:spPr>
          <a:xfrm>
            <a:off x="106575" y="1719500"/>
            <a:ext cx="4273349" cy="3226225"/>
          </a:xfrm>
          <a:prstGeom prst="rect">
            <a:avLst/>
          </a:prstGeom>
          <a:noFill/>
          <a:ln cap="flat" cmpd="sng" w="19050">
            <a:solidFill>
              <a:schemeClr val="dk2"/>
            </a:solidFill>
            <a:prstDash val="solid"/>
            <a:round/>
            <a:headEnd len="med" w="med" type="none"/>
            <a:tailEnd len="med" w="med" type="none"/>
          </a:ln>
        </p:spPr>
      </p:pic>
      <p:pic>
        <p:nvPicPr>
          <p:cNvPr id="303" name="Shape 303"/>
          <p:cNvPicPr preferRelativeResize="0"/>
          <p:nvPr/>
        </p:nvPicPr>
        <p:blipFill rotWithShape="1">
          <a:blip r:embed="rId4">
            <a:alphaModFix/>
          </a:blip>
          <a:srcRect b="79214" l="12865" r="82943" t="7901"/>
          <a:stretch/>
        </p:blipFill>
        <p:spPr>
          <a:xfrm>
            <a:off x="4484063" y="-29175"/>
            <a:ext cx="917978" cy="1003374"/>
          </a:xfrm>
          <a:prstGeom prst="rect">
            <a:avLst/>
          </a:prstGeom>
          <a:noFill/>
          <a:ln>
            <a:noFill/>
          </a:ln>
        </p:spPr>
      </p:pic>
      <p:sp>
        <p:nvSpPr>
          <p:cNvPr id="304" name="Shape 304"/>
          <p:cNvSpPr txBox="1"/>
          <p:nvPr/>
        </p:nvSpPr>
        <p:spPr>
          <a:xfrm>
            <a:off x="106575" y="1345100"/>
            <a:ext cx="3386700" cy="374400"/>
          </a:xfrm>
          <a:prstGeom prst="rect">
            <a:avLst/>
          </a:prstGeom>
          <a:noFill/>
          <a:ln>
            <a:noFill/>
          </a:ln>
        </p:spPr>
        <p:txBody>
          <a:bodyPr anchorCtr="0" anchor="t" bIns="91425" lIns="91425" rIns="91425" wrap="square" tIns="91425">
            <a:noAutofit/>
          </a:bodyPr>
          <a:lstStyle/>
          <a:p>
            <a:pPr indent="0" lvl="0" marL="0">
              <a:spcBef>
                <a:spcPts val="0"/>
              </a:spcBef>
              <a:buNone/>
            </a:pPr>
            <a:r>
              <a:rPr b="1" lang="en"/>
              <a:t>Github repository</a:t>
            </a:r>
          </a:p>
        </p:txBody>
      </p:sp>
      <p:sp>
        <p:nvSpPr>
          <p:cNvPr id="305" name="Shape 305"/>
          <p:cNvSpPr txBox="1"/>
          <p:nvPr/>
        </p:nvSpPr>
        <p:spPr>
          <a:xfrm>
            <a:off x="5305850" y="29188"/>
            <a:ext cx="3796500" cy="9450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200" u="sng"/>
              <a:t>Data folder:</a:t>
            </a:r>
          </a:p>
          <a:p>
            <a:pPr indent="-304800" lvl="0" marL="457200" rtl="0">
              <a:spcBef>
                <a:spcPts val="0"/>
              </a:spcBef>
              <a:spcAft>
                <a:spcPts val="0"/>
              </a:spcAft>
              <a:buSzPts val="1200"/>
              <a:buChar char="●"/>
            </a:pPr>
            <a:r>
              <a:rPr lang="en" sz="1200"/>
              <a:t>Data for graphs folder</a:t>
            </a:r>
          </a:p>
          <a:p>
            <a:pPr indent="-304800" lvl="0" marL="457200" rtl="0">
              <a:spcBef>
                <a:spcPts val="0"/>
              </a:spcBef>
              <a:buSzPts val="1200"/>
              <a:buChar char="●"/>
            </a:pPr>
            <a:r>
              <a:rPr lang="en" sz="1200"/>
              <a:t>Original differential expression analysis files</a:t>
            </a:r>
          </a:p>
          <a:p>
            <a:pPr indent="0" lvl="0" marL="0">
              <a:spcBef>
                <a:spcPts val="0"/>
              </a:spcBef>
              <a:buNone/>
            </a:pPr>
            <a:r>
              <a:t/>
            </a:r>
            <a:endParaRPr/>
          </a:p>
        </p:txBody>
      </p:sp>
      <p:pic>
        <p:nvPicPr>
          <p:cNvPr id="306" name="Shape 306"/>
          <p:cNvPicPr preferRelativeResize="0"/>
          <p:nvPr/>
        </p:nvPicPr>
        <p:blipFill rotWithShape="1">
          <a:blip r:embed="rId5">
            <a:alphaModFix/>
          </a:blip>
          <a:srcRect b="77106" l="13869" r="83881" t="9479"/>
          <a:stretch/>
        </p:blipFill>
        <p:spPr>
          <a:xfrm>
            <a:off x="4652225" y="938563"/>
            <a:ext cx="581652" cy="1233526"/>
          </a:xfrm>
          <a:prstGeom prst="rect">
            <a:avLst/>
          </a:prstGeom>
          <a:noFill/>
          <a:ln>
            <a:noFill/>
          </a:ln>
        </p:spPr>
      </p:pic>
      <p:sp>
        <p:nvSpPr>
          <p:cNvPr id="307" name="Shape 307"/>
          <p:cNvSpPr txBox="1"/>
          <p:nvPr/>
        </p:nvSpPr>
        <p:spPr>
          <a:xfrm>
            <a:off x="5347375" y="930425"/>
            <a:ext cx="3796500" cy="945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200" u="sng"/>
              <a:t>Differential Expression Analysis</a:t>
            </a:r>
            <a:r>
              <a:rPr b="1" lang="en" sz="1200" u="sng"/>
              <a:t>:</a:t>
            </a:r>
          </a:p>
          <a:p>
            <a:pPr indent="-304800" lvl="0" marL="457200" rtl="0">
              <a:spcBef>
                <a:spcPts val="0"/>
              </a:spcBef>
              <a:buSzPts val="1200"/>
              <a:buChar char="●"/>
            </a:pPr>
            <a:r>
              <a:rPr lang="en" sz="1200"/>
              <a:t>Contains our’s</a:t>
            </a:r>
            <a:r>
              <a:rPr lang="en" sz="1200"/>
              <a:t> differential expression analysis files</a:t>
            </a:r>
          </a:p>
          <a:p>
            <a:pPr indent="0" lvl="0" marL="0" rtl="0">
              <a:spcBef>
                <a:spcPts val="0"/>
              </a:spcBef>
              <a:buNone/>
            </a:pPr>
            <a:r>
              <a:t/>
            </a:r>
            <a:endParaRPr/>
          </a:p>
        </p:txBody>
      </p:sp>
      <p:pic>
        <p:nvPicPr>
          <p:cNvPr id="308" name="Shape 308"/>
          <p:cNvPicPr preferRelativeResize="0"/>
          <p:nvPr/>
        </p:nvPicPr>
        <p:blipFill rotWithShape="1">
          <a:blip r:embed="rId6">
            <a:alphaModFix/>
          </a:blip>
          <a:srcRect b="80298" l="13750" r="83805" t="9192"/>
          <a:stretch/>
        </p:blipFill>
        <p:spPr>
          <a:xfrm>
            <a:off x="4687875" y="2214650"/>
            <a:ext cx="617976" cy="945001"/>
          </a:xfrm>
          <a:prstGeom prst="rect">
            <a:avLst/>
          </a:prstGeom>
          <a:noFill/>
          <a:ln>
            <a:noFill/>
          </a:ln>
        </p:spPr>
      </p:pic>
      <p:sp>
        <p:nvSpPr>
          <p:cNvPr id="309" name="Shape 309"/>
          <p:cNvSpPr txBox="1"/>
          <p:nvPr/>
        </p:nvSpPr>
        <p:spPr>
          <a:xfrm>
            <a:off x="5499775" y="2214650"/>
            <a:ext cx="3644100" cy="945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200" u="sng"/>
              <a:t>Figures 1 - 8</a:t>
            </a:r>
            <a:r>
              <a:rPr b="1" lang="en" sz="1200" u="sng"/>
              <a:t>:</a:t>
            </a:r>
          </a:p>
          <a:p>
            <a:pPr indent="-304800" lvl="0" marL="457200" rtl="0">
              <a:spcBef>
                <a:spcPts val="0"/>
              </a:spcBef>
              <a:buSzPts val="1200"/>
              <a:buChar char="●"/>
            </a:pPr>
            <a:r>
              <a:rPr lang="en" sz="1200"/>
              <a:t>Contains the codes we used to reproduce the figures of the paper, along with the pictures</a:t>
            </a:r>
          </a:p>
          <a:p>
            <a:pPr indent="0" lvl="0" marL="0" rtl="0">
              <a:spcBef>
                <a:spcPts val="0"/>
              </a:spcBef>
              <a:buNone/>
            </a:pPr>
            <a:r>
              <a:t/>
            </a:r>
            <a:endParaRPr/>
          </a:p>
        </p:txBody>
      </p:sp>
      <p:pic>
        <p:nvPicPr>
          <p:cNvPr id="310" name="Shape 310"/>
          <p:cNvPicPr preferRelativeResize="0"/>
          <p:nvPr/>
        </p:nvPicPr>
        <p:blipFill rotWithShape="1">
          <a:blip r:embed="rId7">
            <a:alphaModFix/>
          </a:blip>
          <a:srcRect b="80361" l="17405" r="79494" t="8852"/>
          <a:stretch/>
        </p:blipFill>
        <p:spPr>
          <a:xfrm>
            <a:off x="4652225" y="3346275"/>
            <a:ext cx="811001" cy="1003374"/>
          </a:xfrm>
          <a:prstGeom prst="rect">
            <a:avLst/>
          </a:prstGeom>
          <a:noFill/>
          <a:ln>
            <a:noFill/>
          </a:ln>
        </p:spPr>
      </p:pic>
      <p:sp>
        <p:nvSpPr>
          <p:cNvPr id="311" name="Shape 311"/>
          <p:cNvSpPr txBox="1"/>
          <p:nvPr/>
        </p:nvSpPr>
        <p:spPr>
          <a:xfrm>
            <a:off x="5563050" y="3422675"/>
            <a:ext cx="3644100" cy="945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200" u="sng"/>
              <a:t>Quality control</a:t>
            </a:r>
            <a:r>
              <a:rPr b="1" lang="en" sz="1200" u="sng"/>
              <a:t>:</a:t>
            </a:r>
          </a:p>
          <a:p>
            <a:pPr indent="-304800" lvl="0" marL="457200" rtl="0">
              <a:spcBef>
                <a:spcPts val="0"/>
              </a:spcBef>
              <a:buSzPts val="1200"/>
              <a:buChar char="●"/>
            </a:pPr>
            <a:r>
              <a:rPr lang="en" sz="1200"/>
              <a:t>Contains the programs and codes we used to perform quality control of RNAseq data</a:t>
            </a:r>
          </a:p>
          <a:p>
            <a:pPr indent="0" lvl="0" marL="0" rtl="0">
              <a:spcBef>
                <a:spcPts val="0"/>
              </a:spcBef>
              <a:buNone/>
            </a:pPr>
            <a:r>
              <a:t/>
            </a:r>
            <a:endParaRPr/>
          </a:p>
        </p:txBody>
      </p:sp>
      <p:pic>
        <p:nvPicPr>
          <p:cNvPr id="312" name="Shape 312"/>
          <p:cNvPicPr preferRelativeResize="0"/>
          <p:nvPr/>
        </p:nvPicPr>
        <p:blipFill rotWithShape="1">
          <a:blip r:embed="rId8">
            <a:alphaModFix/>
          </a:blip>
          <a:srcRect b="60283" l="2083" r="96844" t="36736"/>
          <a:stretch/>
        </p:blipFill>
        <p:spPr>
          <a:xfrm>
            <a:off x="4760213" y="4495000"/>
            <a:ext cx="530402" cy="524500"/>
          </a:xfrm>
          <a:prstGeom prst="rect">
            <a:avLst/>
          </a:prstGeom>
          <a:noFill/>
          <a:ln>
            <a:noFill/>
          </a:ln>
        </p:spPr>
      </p:pic>
      <p:sp>
        <p:nvSpPr>
          <p:cNvPr id="313" name="Shape 313"/>
          <p:cNvSpPr txBox="1"/>
          <p:nvPr/>
        </p:nvSpPr>
        <p:spPr>
          <a:xfrm>
            <a:off x="5599575" y="4367675"/>
            <a:ext cx="3544500" cy="945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200" u="sng"/>
              <a:t>Readme.md</a:t>
            </a:r>
            <a:r>
              <a:rPr b="1" lang="en" sz="1200" u="sng"/>
              <a:t>:</a:t>
            </a:r>
          </a:p>
          <a:p>
            <a:pPr indent="-304800" lvl="0" marL="457200" rtl="0">
              <a:spcBef>
                <a:spcPts val="0"/>
              </a:spcBef>
              <a:buSzPts val="1200"/>
              <a:buChar char="●"/>
            </a:pPr>
            <a:r>
              <a:rPr lang="en" sz="1200"/>
              <a:t>Readme.md files that explain the content of each folder</a:t>
            </a:r>
          </a:p>
          <a:p>
            <a:pPr indent="0" lvl="0" mar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259225"/>
            <a:ext cx="8520600" cy="572700"/>
          </a:xfrm>
          <a:prstGeom prst="rect">
            <a:avLst/>
          </a:prstGeom>
        </p:spPr>
        <p:txBody>
          <a:bodyPr anchorCtr="0" anchor="t" bIns="91425" lIns="91425" rIns="91425" wrap="square" tIns="91425">
            <a:noAutofit/>
          </a:bodyPr>
          <a:lstStyle/>
          <a:p>
            <a:pPr indent="0" lvl="0" marL="0">
              <a:spcBef>
                <a:spcPts val="0"/>
              </a:spcBef>
              <a:buNone/>
            </a:pPr>
            <a:r>
              <a:rPr lang="en" sz="3000" u="sng"/>
              <a:t>Documentation - Example</a:t>
            </a:r>
          </a:p>
        </p:txBody>
      </p:sp>
      <p:pic>
        <p:nvPicPr>
          <p:cNvPr id="319" name="Shape 319"/>
          <p:cNvPicPr preferRelativeResize="0"/>
          <p:nvPr/>
        </p:nvPicPr>
        <p:blipFill rotWithShape="1">
          <a:blip r:embed="rId3">
            <a:alphaModFix/>
          </a:blip>
          <a:srcRect b="5892" l="16129" r="13680" t="18561"/>
          <a:stretch/>
        </p:blipFill>
        <p:spPr>
          <a:xfrm>
            <a:off x="264275" y="1559650"/>
            <a:ext cx="5493024" cy="3325401"/>
          </a:xfrm>
          <a:prstGeom prst="rect">
            <a:avLst/>
          </a:prstGeom>
          <a:noFill/>
          <a:ln cap="flat" cmpd="sng" w="19050">
            <a:solidFill>
              <a:schemeClr val="dk2"/>
            </a:solidFill>
            <a:prstDash val="solid"/>
            <a:round/>
            <a:headEnd len="med" w="med" type="none"/>
            <a:tailEnd len="med" w="med" type="none"/>
          </a:ln>
        </p:spPr>
      </p:pic>
      <p:sp>
        <p:nvSpPr>
          <p:cNvPr id="320" name="Shape 320"/>
          <p:cNvSpPr txBox="1"/>
          <p:nvPr>
            <p:ph type="title"/>
          </p:nvPr>
        </p:nvSpPr>
        <p:spPr>
          <a:xfrm>
            <a:off x="311700" y="1017725"/>
            <a:ext cx="8520600" cy="572700"/>
          </a:xfrm>
          <a:prstGeom prst="rect">
            <a:avLst/>
          </a:prstGeom>
        </p:spPr>
        <p:txBody>
          <a:bodyPr anchorCtr="0" anchor="t" bIns="91425" lIns="91425" rIns="91425" wrap="square" tIns="91425">
            <a:noAutofit/>
          </a:bodyPr>
          <a:lstStyle/>
          <a:p>
            <a:pPr indent="0" lvl="0" marL="0" rtl="0">
              <a:spcBef>
                <a:spcPts val="0"/>
              </a:spcBef>
              <a:buNone/>
            </a:pPr>
            <a:r>
              <a:rPr lang="en" sz="2200" u="sng"/>
              <a:t>DataAnalysis.Rmd</a:t>
            </a:r>
          </a:p>
        </p:txBody>
      </p:sp>
      <p:sp>
        <p:nvSpPr>
          <p:cNvPr id="321" name="Shape 321"/>
          <p:cNvSpPr/>
          <p:nvPr/>
        </p:nvSpPr>
        <p:spPr>
          <a:xfrm>
            <a:off x="5962750" y="1900300"/>
            <a:ext cx="363300" cy="337800"/>
          </a:xfrm>
          <a:prstGeom prst="left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22" name="Shape 322"/>
          <p:cNvSpPr txBox="1"/>
          <p:nvPr/>
        </p:nvSpPr>
        <p:spPr>
          <a:xfrm>
            <a:off x="6452600" y="1832750"/>
            <a:ext cx="2474700" cy="684000"/>
          </a:xfrm>
          <a:prstGeom prst="rect">
            <a:avLst/>
          </a:prstGeom>
          <a:noFill/>
          <a:ln>
            <a:noFill/>
          </a:ln>
        </p:spPr>
        <p:txBody>
          <a:bodyPr anchorCtr="0" anchor="t" bIns="91425" lIns="91425" rIns="91425" wrap="square" tIns="91425">
            <a:noAutofit/>
          </a:bodyPr>
          <a:lstStyle/>
          <a:p>
            <a:pPr indent="0" lvl="0" marL="0">
              <a:spcBef>
                <a:spcPts val="0"/>
              </a:spcBef>
              <a:buNone/>
            </a:pPr>
            <a:r>
              <a:rPr lang="en"/>
              <a:t>Intro/Explanation</a:t>
            </a:r>
          </a:p>
        </p:txBody>
      </p:sp>
      <p:sp>
        <p:nvSpPr>
          <p:cNvPr id="323" name="Shape 323"/>
          <p:cNvSpPr/>
          <p:nvPr/>
        </p:nvSpPr>
        <p:spPr>
          <a:xfrm>
            <a:off x="5962750" y="3120675"/>
            <a:ext cx="363300" cy="337800"/>
          </a:xfrm>
          <a:prstGeom prst="lef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24" name="Shape 324"/>
          <p:cNvSpPr txBox="1"/>
          <p:nvPr/>
        </p:nvSpPr>
        <p:spPr>
          <a:xfrm>
            <a:off x="6531500" y="3063825"/>
            <a:ext cx="2474700" cy="451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Code</a:t>
            </a:r>
          </a:p>
        </p:txBody>
      </p:sp>
      <p:sp>
        <p:nvSpPr>
          <p:cNvPr id="325" name="Shape 325"/>
          <p:cNvSpPr/>
          <p:nvPr/>
        </p:nvSpPr>
        <p:spPr>
          <a:xfrm>
            <a:off x="5962750" y="4383275"/>
            <a:ext cx="363300" cy="337800"/>
          </a:xfrm>
          <a:prstGeom prst="left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26" name="Shape 326"/>
          <p:cNvSpPr txBox="1"/>
          <p:nvPr/>
        </p:nvSpPr>
        <p:spPr>
          <a:xfrm>
            <a:off x="6494825" y="4294550"/>
            <a:ext cx="2474700" cy="384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Intro/Explanation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nvSpPr>
        <p:spPr>
          <a:xfrm>
            <a:off x="1254500" y="936700"/>
            <a:ext cx="6912300" cy="2985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4800"/>
              <a:t>Thank you!</a:t>
            </a:r>
          </a:p>
          <a:p>
            <a:pPr indent="0" lvl="0" marL="0" rtl="0" algn="ctr">
              <a:spcBef>
                <a:spcPts val="0"/>
              </a:spcBef>
              <a:buNone/>
            </a:pPr>
            <a:r>
              <a:t/>
            </a:r>
            <a:endParaRPr sz="4800"/>
          </a:p>
          <a:p>
            <a:pPr indent="0" lvl="0" marL="0" algn="ctr">
              <a:spcBef>
                <a:spcPts val="0"/>
              </a:spcBef>
              <a:buNone/>
            </a:pPr>
            <a:r>
              <a:rPr lang="en" sz="4800"/>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ctrTitle"/>
          </p:nvPr>
        </p:nvSpPr>
        <p:spPr>
          <a:xfrm>
            <a:off x="0" y="0"/>
            <a:ext cx="4554600" cy="792600"/>
          </a:xfrm>
          <a:prstGeom prst="rect">
            <a:avLst/>
          </a:prstGeom>
        </p:spPr>
        <p:txBody>
          <a:bodyPr anchorCtr="0" anchor="b" bIns="91425" lIns="91425" rIns="91425" wrap="square" tIns="91425">
            <a:noAutofit/>
          </a:bodyPr>
          <a:lstStyle/>
          <a:p>
            <a:pPr indent="0" lvl="0" marL="0">
              <a:spcBef>
                <a:spcPts val="0"/>
              </a:spcBef>
              <a:buNone/>
            </a:pPr>
            <a:r>
              <a:rPr lang="en" sz="4800"/>
              <a:t>Background</a:t>
            </a:r>
          </a:p>
        </p:txBody>
      </p:sp>
      <p:sp>
        <p:nvSpPr>
          <p:cNvPr id="137" name="Shape 137"/>
          <p:cNvSpPr txBox="1"/>
          <p:nvPr>
            <p:ph idx="1" type="subTitle"/>
          </p:nvPr>
        </p:nvSpPr>
        <p:spPr>
          <a:xfrm>
            <a:off x="0" y="619800"/>
            <a:ext cx="5364300" cy="4523700"/>
          </a:xfrm>
          <a:prstGeom prst="rect">
            <a:avLst/>
          </a:prstGeom>
        </p:spPr>
        <p:txBody>
          <a:bodyPr anchorCtr="0" anchor="t" bIns="91425" lIns="91425" rIns="91425" wrap="square" tIns="91425">
            <a:noAutofit/>
          </a:bodyPr>
          <a:lstStyle/>
          <a:p>
            <a:pPr indent="0" lvl="0" marL="0" rtl="0" algn="l">
              <a:spcBef>
                <a:spcPts val="0"/>
              </a:spcBef>
              <a:buNone/>
            </a:pPr>
            <a:r>
              <a:rPr b="1" lang="en" sz="1800">
                <a:solidFill>
                  <a:schemeClr val="dk1"/>
                </a:solidFill>
                <a:highlight>
                  <a:srgbClr val="FFFFFF"/>
                </a:highlight>
              </a:rPr>
              <a:t>ZGA</a:t>
            </a:r>
            <a:r>
              <a:rPr lang="en" sz="1800">
                <a:solidFill>
                  <a:schemeClr val="dk1"/>
                </a:solidFill>
                <a:highlight>
                  <a:srgbClr val="FFFFFF"/>
                </a:highlight>
              </a:rPr>
              <a:t>:  The onset of large-scale transcription that occurs after fertilization.</a:t>
            </a:r>
          </a:p>
          <a:p>
            <a:pPr indent="0" lvl="0" marL="0" rtl="0" algn="l">
              <a:spcBef>
                <a:spcPts val="0"/>
              </a:spcBef>
              <a:buNone/>
            </a:pPr>
            <a:r>
              <a:t/>
            </a:r>
            <a:endParaRPr sz="1800">
              <a:solidFill>
                <a:schemeClr val="dk1"/>
              </a:solidFill>
              <a:highlight>
                <a:srgbClr val="FFFFFF"/>
              </a:highlight>
            </a:endParaRPr>
          </a:p>
          <a:p>
            <a:pPr indent="0" lvl="0" marL="0" rtl="0" algn="l">
              <a:spcBef>
                <a:spcPts val="0"/>
              </a:spcBef>
              <a:buNone/>
            </a:pPr>
            <a:r>
              <a:rPr lang="en" sz="1800">
                <a:solidFill>
                  <a:schemeClr val="dk1"/>
                </a:solidFill>
                <a:highlight>
                  <a:srgbClr val="FFFFFF"/>
                </a:highlight>
              </a:rPr>
              <a:t>In animals: it occurs after a period of transcriptional quiescence that varies between spp. </a:t>
            </a:r>
          </a:p>
          <a:p>
            <a:pPr indent="0" lvl="0" marL="0" rtl="0" algn="l">
              <a:spcBef>
                <a:spcPts val="0"/>
              </a:spcBef>
              <a:buNone/>
            </a:pPr>
            <a:r>
              <a:t/>
            </a:r>
            <a:endParaRPr sz="1800">
              <a:solidFill>
                <a:schemeClr val="dk1"/>
              </a:solidFill>
              <a:highlight>
                <a:srgbClr val="FFFFFF"/>
              </a:highlight>
            </a:endParaRPr>
          </a:p>
          <a:p>
            <a:pPr indent="0" lvl="0" marL="0" rtl="0" algn="l">
              <a:spcBef>
                <a:spcPts val="0"/>
              </a:spcBef>
              <a:buNone/>
            </a:pPr>
            <a:r>
              <a:rPr lang="en" sz="1800">
                <a:solidFill>
                  <a:schemeClr val="dk1"/>
                </a:solidFill>
                <a:highlight>
                  <a:srgbClr val="FFFFFF"/>
                </a:highlight>
              </a:rPr>
              <a:t>In plants: timing may vary between spp &amp; may or may not occur in a parent-of-origin dependent manner.</a:t>
            </a:r>
          </a:p>
          <a:p>
            <a:pPr indent="0" lvl="0" marL="0" rtl="0" algn="l">
              <a:spcBef>
                <a:spcPts val="0"/>
              </a:spcBef>
              <a:buNone/>
            </a:pPr>
            <a:r>
              <a:t/>
            </a:r>
            <a:endParaRPr sz="1800">
              <a:solidFill>
                <a:schemeClr val="dk1"/>
              </a:solidFill>
              <a:highlight>
                <a:srgbClr val="FFFFFF"/>
              </a:highlight>
            </a:endParaRPr>
          </a:p>
          <a:p>
            <a:pPr indent="0" lvl="0" marL="0" rtl="0" algn="l">
              <a:spcBef>
                <a:spcPts val="0"/>
              </a:spcBef>
              <a:buNone/>
            </a:pPr>
            <a:r>
              <a:rPr lang="en" sz="1800">
                <a:solidFill>
                  <a:schemeClr val="dk1"/>
                </a:solidFill>
                <a:highlight>
                  <a:srgbClr val="FFFFFF"/>
                </a:highlight>
              </a:rPr>
              <a:t>Paternal transcription: Increases during 1st few days after fertilization</a:t>
            </a:r>
          </a:p>
          <a:p>
            <a:pPr indent="0" lvl="0" marL="0" rtl="0" algn="l">
              <a:spcBef>
                <a:spcPts val="0"/>
              </a:spcBef>
              <a:buNone/>
            </a:pPr>
            <a:r>
              <a:t/>
            </a:r>
            <a:endParaRPr sz="1800">
              <a:solidFill>
                <a:schemeClr val="dk1"/>
              </a:solidFill>
              <a:highlight>
                <a:srgbClr val="FFFFFF"/>
              </a:highlight>
            </a:endParaRPr>
          </a:p>
          <a:p>
            <a:pPr indent="0" lvl="0" marL="0" rtl="0" algn="l">
              <a:spcBef>
                <a:spcPts val="0"/>
              </a:spcBef>
              <a:buNone/>
            </a:pPr>
            <a:r>
              <a:rPr lang="en" sz="1800">
                <a:solidFill>
                  <a:schemeClr val="dk1"/>
                </a:solidFill>
                <a:highlight>
                  <a:srgbClr val="FFFFFF"/>
                </a:highlight>
              </a:rPr>
              <a:t>Maternal transcription:?(hard to distinguish between maternal gametophytic and zygotic transcripts)</a:t>
            </a:r>
          </a:p>
          <a:p>
            <a:pPr indent="0" lvl="0" marL="0" rtl="0" algn="l">
              <a:spcBef>
                <a:spcPts val="0"/>
              </a:spcBef>
              <a:buNone/>
            </a:pPr>
            <a:r>
              <a:t/>
            </a:r>
            <a:endParaRPr sz="2000">
              <a:solidFill>
                <a:schemeClr val="dk1"/>
              </a:solidFill>
              <a:highlight>
                <a:srgbClr val="FFFFFF"/>
              </a:highlight>
            </a:endParaRPr>
          </a:p>
          <a:p>
            <a:pPr indent="0" lvl="0" marL="0" rtl="0" algn="l">
              <a:spcBef>
                <a:spcPts val="0"/>
              </a:spcBef>
              <a:buNone/>
            </a:pPr>
            <a:r>
              <a:t/>
            </a:r>
            <a:endParaRPr sz="2000">
              <a:solidFill>
                <a:schemeClr val="dk1"/>
              </a:solidFill>
              <a:highlight>
                <a:srgbClr val="FFFFFF"/>
              </a:highlight>
            </a:endParaRPr>
          </a:p>
        </p:txBody>
      </p:sp>
      <p:sp>
        <p:nvSpPr>
          <p:cNvPr id="138" name="Shape 138"/>
          <p:cNvSpPr txBox="1"/>
          <p:nvPr/>
        </p:nvSpPr>
        <p:spPr>
          <a:xfrm>
            <a:off x="5158475" y="197200"/>
            <a:ext cx="4048500" cy="47091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id="139" name="Shape 139"/>
          <p:cNvPicPr preferRelativeResize="0"/>
          <p:nvPr/>
        </p:nvPicPr>
        <p:blipFill>
          <a:blip r:embed="rId3">
            <a:alphaModFix/>
          </a:blip>
          <a:stretch>
            <a:fillRect/>
          </a:stretch>
        </p:blipFill>
        <p:spPr>
          <a:xfrm>
            <a:off x="5428500" y="111450"/>
            <a:ext cx="3715499" cy="3703900"/>
          </a:xfrm>
          <a:prstGeom prst="rect">
            <a:avLst/>
          </a:prstGeom>
          <a:noFill/>
          <a:ln>
            <a:noFill/>
          </a:ln>
        </p:spPr>
      </p:pic>
      <p:sp>
        <p:nvSpPr>
          <p:cNvPr id="140" name="Shape 140"/>
          <p:cNvSpPr txBox="1"/>
          <p:nvPr/>
        </p:nvSpPr>
        <p:spPr>
          <a:xfrm>
            <a:off x="4652375" y="4112600"/>
            <a:ext cx="4554600" cy="340500"/>
          </a:xfrm>
          <a:prstGeom prst="rect">
            <a:avLst/>
          </a:prstGeom>
          <a:noFill/>
          <a:ln>
            <a:noFill/>
          </a:ln>
        </p:spPr>
        <p:txBody>
          <a:bodyPr anchorCtr="0" anchor="t" bIns="91425" lIns="91425" rIns="91425" wrap="square" tIns="91425">
            <a:noAutofit/>
          </a:bodyPr>
          <a:lstStyle/>
          <a:p>
            <a:pPr indent="0" lvl="0" marL="0">
              <a:spcBef>
                <a:spcPts val="0"/>
              </a:spcBef>
              <a:buNone/>
            </a:pPr>
            <a:r>
              <a:rPr lang="en" sz="1200"/>
              <a:t>                    </a:t>
            </a:r>
            <a:r>
              <a:rPr lang="en" sz="1000"/>
              <a:t>ZGA in early embryogenesis:  Current opinion in plant biology</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ctrTitle"/>
          </p:nvPr>
        </p:nvSpPr>
        <p:spPr>
          <a:xfrm>
            <a:off x="0" y="0"/>
            <a:ext cx="9144000" cy="638700"/>
          </a:xfrm>
          <a:prstGeom prst="rect">
            <a:avLst/>
          </a:prstGeom>
        </p:spPr>
        <p:txBody>
          <a:bodyPr anchorCtr="0" anchor="b" bIns="91425" lIns="91425" rIns="91425" wrap="square" tIns="91425">
            <a:noAutofit/>
          </a:bodyPr>
          <a:lstStyle/>
          <a:p>
            <a:pPr indent="0" lvl="0" marL="0">
              <a:spcBef>
                <a:spcPts val="0"/>
              </a:spcBef>
              <a:buNone/>
            </a:pPr>
            <a:r>
              <a:rPr lang="en" sz="3600"/>
              <a:t>Why</a:t>
            </a:r>
            <a:r>
              <a:rPr lang="en" sz="3600"/>
              <a:t> ZGA in plants</a:t>
            </a:r>
          </a:p>
        </p:txBody>
      </p:sp>
      <p:sp>
        <p:nvSpPr>
          <p:cNvPr id="146" name="Shape 146"/>
          <p:cNvSpPr txBox="1"/>
          <p:nvPr>
            <p:ph idx="1" type="subTitle"/>
          </p:nvPr>
        </p:nvSpPr>
        <p:spPr>
          <a:xfrm>
            <a:off x="115750" y="741625"/>
            <a:ext cx="5613000" cy="4323000"/>
          </a:xfrm>
          <a:prstGeom prst="rect">
            <a:avLst/>
          </a:prstGeom>
        </p:spPr>
        <p:txBody>
          <a:bodyPr anchorCtr="0" anchor="t" bIns="91425" lIns="91425" rIns="91425" wrap="square" tIns="91425">
            <a:noAutofit/>
          </a:bodyPr>
          <a:lstStyle/>
          <a:p>
            <a:pPr indent="0" lvl="0" marL="0" rtl="0" algn="l">
              <a:spcBef>
                <a:spcPts val="0"/>
              </a:spcBef>
              <a:buNone/>
            </a:pPr>
            <a:r>
              <a:rPr lang="en" sz="1600">
                <a:solidFill>
                  <a:srgbClr val="000000"/>
                </a:solidFill>
              </a:rPr>
              <a:t>Life cycle of a flowering plant alternates between a 2n central cell &amp; a haploid egg producing a 2n zygote &amp; a 3n endosperm.</a:t>
            </a:r>
          </a:p>
          <a:p>
            <a:pPr indent="0" lvl="0" marL="0" rtl="0" algn="l">
              <a:spcBef>
                <a:spcPts val="0"/>
              </a:spcBef>
              <a:buNone/>
            </a:pPr>
            <a:r>
              <a:t/>
            </a:r>
            <a:endParaRPr sz="1600">
              <a:solidFill>
                <a:srgbClr val="000000"/>
              </a:solidFill>
            </a:endParaRPr>
          </a:p>
          <a:p>
            <a:pPr indent="0" lvl="0" marL="0" rtl="0" algn="l">
              <a:spcBef>
                <a:spcPts val="0"/>
              </a:spcBef>
              <a:buNone/>
            </a:pPr>
            <a:r>
              <a:rPr lang="en" sz="1600">
                <a:solidFill>
                  <a:srgbClr val="000000"/>
                </a:solidFill>
              </a:rPr>
              <a:t>The zygote is the starting point for embryogenesis to develop a mature embryo</a:t>
            </a:r>
          </a:p>
          <a:p>
            <a:pPr indent="0" lvl="0" marL="0" rtl="0" algn="l">
              <a:spcBef>
                <a:spcPts val="0"/>
              </a:spcBef>
              <a:buNone/>
            </a:pPr>
            <a:r>
              <a:t/>
            </a:r>
            <a:endParaRPr sz="1600">
              <a:solidFill>
                <a:srgbClr val="000000"/>
              </a:solidFill>
            </a:endParaRPr>
          </a:p>
          <a:p>
            <a:pPr indent="0" lvl="0" marL="0" rtl="0" algn="l">
              <a:spcBef>
                <a:spcPts val="0"/>
              </a:spcBef>
              <a:buNone/>
            </a:pPr>
            <a:r>
              <a:rPr b="1" lang="en" sz="1600">
                <a:solidFill>
                  <a:srgbClr val="000000"/>
                </a:solidFill>
              </a:rPr>
              <a:t>Challenges </a:t>
            </a:r>
          </a:p>
          <a:p>
            <a:pPr indent="0" lvl="0" marL="0" rtl="0" algn="l">
              <a:spcBef>
                <a:spcPts val="0"/>
              </a:spcBef>
              <a:buNone/>
            </a:pPr>
            <a:r>
              <a:t/>
            </a:r>
            <a:endParaRPr sz="1600">
              <a:solidFill>
                <a:srgbClr val="000000"/>
              </a:solidFill>
            </a:endParaRPr>
          </a:p>
          <a:p>
            <a:pPr indent="-330200" lvl="0" marL="457200" rtl="0" algn="l">
              <a:spcBef>
                <a:spcPts val="0"/>
              </a:spcBef>
              <a:buClr>
                <a:srgbClr val="000000"/>
              </a:buClr>
              <a:buSzPts val="1600"/>
              <a:buAutoNum type="arabicPeriod"/>
            </a:pPr>
            <a:r>
              <a:rPr lang="en" sz="1600">
                <a:solidFill>
                  <a:srgbClr val="000000"/>
                </a:solidFill>
              </a:rPr>
              <a:t>Differentiation between maternal gametophytic (</a:t>
            </a:r>
            <a:r>
              <a:rPr lang="en" sz="1600">
                <a:solidFill>
                  <a:schemeClr val="dk1"/>
                </a:solidFill>
              </a:rPr>
              <a:t>carryover from the egg/sperm) </a:t>
            </a:r>
            <a:r>
              <a:rPr lang="en" sz="1600">
                <a:solidFill>
                  <a:srgbClr val="000000"/>
                </a:solidFill>
              </a:rPr>
              <a:t> and zygotic transcripts origin (products of active transcription in the zygote).</a:t>
            </a:r>
          </a:p>
          <a:p>
            <a:pPr indent="0" lvl="0" marL="0" rtl="0" algn="l">
              <a:spcBef>
                <a:spcPts val="0"/>
              </a:spcBef>
              <a:buNone/>
            </a:pPr>
            <a:r>
              <a:t/>
            </a:r>
            <a:endParaRPr sz="1600">
              <a:solidFill>
                <a:srgbClr val="000000"/>
              </a:solidFill>
            </a:endParaRPr>
          </a:p>
          <a:p>
            <a:pPr indent="-330200" lvl="0" marL="457200" rtl="0" algn="l">
              <a:spcBef>
                <a:spcPts val="0"/>
              </a:spcBef>
              <a:buClr>
                <a:srgbClr val="000000"/>
              </a:buClr>
              <a:buSzPts val="1600"/>
              <a:buAutoNum type="arabicPeriod"/>
            </a:pPr>
            <a:r>
              <a:rPr lang="en" sz="1600">
                <a:solidFill>
                  <a:srgbClr val="000000"/>
                </a:solidFill>
              </a:rPr>
              <a:t>Contamination of zygotic transcripts with maternal sporophytic transcripts during isolation of zygotic tissues </a:t>
            </a:r>
          </a:p>
          <a:p>
            <a:pPr indent="0" lvl="0" marL="0" rtl="0" algn="l">
              <a:spcBef>
                <a:spcPts val="0"/>
              </a:spcBef>
              <a:buNone/>
            </a:pPr>
            <a:r>
              <a:t/>
            </a:r>
            <a:endParaRPr sz="1600">
              <a:solidFill>
                <a:srgbClr val="000000"/>
              </a:solidFill>
            </a:endParaRPr>
          </a:p>
          <a:p>
            <a:pPr indent="-69850" lvl="0" marL="0" rtl="0" algn="l">
              <a:spcBef>
                <a:spcPts val="0"/>
              </a:spcBef>
              <a:buClr>
                <a:schemeClr val="dk1"/>
              </a:buClr>
              <a:buSzPts val="1100"/>
              <a:buFont typeface="Arial"/>
              <a:buNone/>
            </a:pPr>
            <a:r>
              <a:t/>
            </a:r>
            <a:endParaRPr sz="1600">
              <a:solidFill>
                <a:srgbClr val="000000"/>
              </a:solidFill>
            </a:endParaRPr>
          </a:p>
        </p:txBody>
      </p:sp>
      <p:pic>
        <p:nvPicPr>
          <p:cNvPr id="147" name="Shape 147"/>
          <p:cNvPicPr preferRelativeResize="0"/>
          <p:nvPr/>
        </p:nvPicPr>
        <p:blipFill>
          <a:blip r:embed="rId3">
            <a:alphaModFix/>
          </a:blip>
          <a:stretch>
            <a:fillRect/>
          </a:stretch>
        </p:blipFill>
        <p:spPr>
          <a:xfrm>
            <a:off x="5664050" y="638700"/>
            <a:ext cx="3370724" cy="3352300"/>
          </a:xfrm>
          <a:prstGeom prst="rect">
            <a:avLst/>
          </a:prstGeom>
          <a:noFill/>
          <a:ln>
            <a:noFill/>
          </a:ln>
        </p:spPr>
      </p:pic>
      <p:sp>
        <p:nvSpPr>
          <p:cNvPr id="148" name="Shape 148"/>
          <p:cNvSpPr txBox="1"/>
          <p:nvPr/>
        </p:nvSpPr>
        <p:spPr>
          <a:xfrm>
            <a:off x="5990925" y="4222225"/>
            <a:ext cx="2683500" cy="8424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b="1" lang="en" sz="1200">
                <a:solidFill>
                  <a:srgbClr val="131413"/>
                </a:solidFill>
                <a:latin typeface="Times New Roman"/>
                <a:ea typeface="Times New Roman"/>
                <a:cs typeface="Times New Roman"/>
                <a:sym typeface="Times New Roman"/>
              </a:rPr>
              <a:t>http://www.askiitians.com/biology/sexual-reproduction-in-flowering-plants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idx="1" type="subTitle"/>
          </p:nvPr>
        </p:nvSpPr>
        <p:spPr>
          <a:xfrm>
            <a:off x="155850" y="604825"/>
            <a:ext cx="8988000" cy="4424100"/>
          </a:xfrm>
          <a:prstGeom prst="rect">
            <a:avLst/>
          </a:prstGeom>
        </p:spPr>
        <p:txBody>
          <a:bodyPr anchorCtr="0" anchor="t" bIns="91425" lIns="91425" rIns="91425" wrap="square" tIns="91425">
            <a:noAutofit/>
          </a:bodyPr>
          <a:lstStyle/>
          <a:p>
            <a:pPr indent="-342900" lvl="0" marL="457200" rtl="0" algn="l">
              <a:spcBef>
                <a:spcPts val="0"/>
              </a:spcBef>
              <a:buClr>
                <a:srgbClr val="000000"/>
              </a:buClr>
              <a:buSzPts val="1800"/>
              <a:buAutoNum type="arabicPeriod"/>
            </a:pPr>
            <a:r>
              <a:rPr lang="en" sz="1800">
                <a:solidFill>
                  <a:srgbClr val="000000"/>
                </a:solidFill>
              </a:rPr>
              <a:t>M</a:t>
            </a:r>
            <a:r>
              <a:rPr lang="en" sz="1800">
                <a:solidFill>
                  <a:srgbClr val="000000"/>
                </a:solidFill>
              </a:rPr>
              <a:t>anual isolation of male and female gametes, zygotes (12 and 24 HAF), and their daughter cells.</a:t>
            </a:r>
          </a:p>
          <a:p>
            <a:pPr indent="0" lvl="0" marL="0" rtl="0" algn="l">
              <a:spcBef>
                <a:spcPts val="0"/>
              </a:spcBef>
              <a:buNone/>
            </a:pPr>
            <a:r>
              <a:t/>
            </a:r>
            <a:endParaRPr sz="1800">
              <a:solidFill>
                <a:srgbClr val="000000"/>
              </a:solidFill>
            </a:endParaRPr>
          </a:p>
          <a:p>
            <a:pPr indent="-342900" lvl="0" marL="457200" rtl="0" algn="l">
              <a:spcBef>
                <a:spcPts val="0"/>
              </a:spcBef>
              <a:buClr>
                <a:srgbClr val="000000"/>
              </a:buClr>
              <a:buSzPts val="1800"/>
              <a:buAutoNum type="arabicPeriod"/>
            </a:pPr>
            <a:r>
              <a:rPr lang="en" sz="1800">
                <a:solidFill>
                  <a:srgbClr val="000000"/>
                </a:solidFill>
              </a:rPr>
              <a:t>RNA-sequencing and transcriptomic dynamics after fertilization (3 replications/cell). Paired-end.</a:t>
            </a:r>
          </a:p>
          <a:p>
            <a:pPr indent="0" lvl="0" marL="0" rtl="0" algn="l">
              <a:spcBef>
                <a:spcPts val="0"/>
              </a:spcBef>
              <a:buNone/>
            </a:pPr>
            <a:r>
              <a:t/>
            </a:r>
            <a:endParaRPr sz="1800">
              <a:solidFill>
                <a:srgbClr val="000000"/>
              </a:solidFill>
            </a:endParaRPr>
          </a:p>
          <a:p>
            <a:pPr indent="-342900" lvl="0" marL="457200" rtl="0" algn="l">
              <a:spcBef>
                <a:spcPts val="0"/>
              </a:spcBef>
              <a:buClr>
                <a:srgbClr val="000000"/>
              </a:buClr>
              <a:buSzPts val="1800"/>
              <a:buAutoNum type="arabicPeriod"/>
            </a:pPr>
            <a:r>
              <a:rPr lang="en" sz="1800">
                <a:solidFill>
                  <a:srgbClr val="000000"/>
                </a:solidFill>
              </a:rPr>
              <a:t>Mapping of the transcriptome of maize and rice to explore how the cell cycle, chromatin and auxin pathways are regulated after fertilization.</a:t>
            </a:r>
          </a:p>
          <a:p>
            <a:pPr indent="0" lvl="0" marL="0" rtl="0" algn="l">
              <a:spcBef>
                <a:spcPts val="0"/>
              </a:spcBef>
              <a:buNone/>
            </a:pPr>
            <a:r>
              <a:t/>
            </a:r>
            <a:endParaRPr sz="1800"/>
          </a:p>
          <a:p>
            <a:pPr indent="-342900" lvl="0" marL="457200" rtl="0" algn="l">
              <a:spcBef>
                <a:spcPts val="0"/>
              </a:spcBef>
              <a:buClr>
                <a:srgbClr val="000000"/>
              </a:buClr>
              <a:buSzPts val="1800"/>
              <a:buAutoNum type="arabicPeriod"/>
            </a:pPr>
            <a:r>
              <a:rPr b="1" lang="en" sz="1800">
                <a:solidFill>
                  <a:srgbClr val="000000"/>
                </a:solidFill>
              </a:rPr>
              <a:t>Summary</a:t>
            </a:r>
            <a:r>
              <a:rPr lang="en" sz="1800">
                <a:solidFill>
                  <a:srgbClr val="000000"/>
                </a:solidFill>
              </a:rPr>
              <a:t>: </a:t>
            </a:r>
          </a:p>
          <a:p>
            <a:pPr indent="0" lvl="0" marL="0" rtl="0" algn="l">
              <a:spcBef>
                <a:spcPts val="0"/>
              </a:spcBef>
              <a:buNone/>
            </a:pPr>
            <a:r>
              <a:rPr lang="en" sz="1800">
                <a:solidFill>
                  <a:srgbClr val="000000"/>
                </a:solidFill>
              </a:rPr>
              <a:t>        M</a:t>
            </a:r>
            <a:r>
              <a:rPr lang="en" sz="1800">
                <a:solidFill>
                  <a:srgbClr val="000000"/>
                </a:solidFill>
              </a:rPr>
              <a:t>aize gametes and zygotes reveal highly </a:t>
            </a:r>
          </a:p>
          <a:p>
            <a:pPr indent="0" lvl="0" marL="457200" rtl="0" algn="l">
              <a:spcBef>
                <a:spcPts val="0"/>
              </a:spcBef>
              <a:buNone/>
            </a:pPr>
            <a:r>
              <a:rPr lang="en" sz="1800">
                <a:solidFill>
                  <a:srgbClr val="000000"/>
                </a:solidFill>
              </a:rPr>
              <a:t>dynamic zygotic genome activation pattern</a:t>
            </a:r>
          </a:p>
          <a:p>
            <a:pPr indent="0" lvl="0" marL="0" rtl="0" algn="l">
              <a:spcBef>
                <a:spcPts val="0"/>
              </a:spcBef>
              <a:buNone/>
            </a:pPr>
            <a:r>
              <a:rPr lang="en" sz="1800">
                <a:solidFill>
                  <a:srgbClr val="000000"/>
                </a:solidFill>
              </a:rPr>
              <a:t>        providing insights into early embryo development.</a:t>
            </a:r>
          </a:p>
          <a:p>
            <a:pPr indent="0" lvl="0" marL="0" rtl="0" algn="l">
              <a:spcBef>
                <a:spcPts val="0"/>
              </a:spcBef>
              <a:buNone/>
            </a:pPr>
            <a:r>
              <a:t/>
            </a:r>
            <a:endParaRPr sz="1800">
              <a:solidFill>
                <a:srgbClr val="000000"/>
              </a:solidFill>
            </a:endParaRPr>
          </a:p>
          <a:p>
            <a:pPr indent="0" lvl="0" marL="0" rtl="0" algn="l">
              <a:spcBef>
                <a:spcPts val="0"/>
              </a:spcBef>
              <a:buNone/>
            </a:pPr>
            <a:r>
              <a:t/>
            </a:r>
            <a:endParaRPr sz="1800"/>
          </a:p>
          <a:p>
            <a:pPr indent="0" lvl="0" marL="0" algn="l">
              <a:spcBef>
                <a:spcPts val="0"/>
              </a:spcBef>
              <a:buNone/>
            </a:pPr>
            <a:r>
              <a:t/>
            </a:r>
            <a:endParaRPr/>
          </a:p>
        </p:txBody>
      </p:sp>
      <p:sp>
        <p:nvSpPr>
          <p:cNvPr id="154" name="Shape 154"/>
          <p:cNvSpPr txBox="1"/>
          <p:nvPr>
            <p:ph type="ctrTitle"/>
          </p:nvPr>
        </p:nvSpPr>
        <p:spPr>
          <a:xfrm>
            <a:off x="0" y="0"/>
            <a:ext cx="9144000" cy="638700"/>
          </a:xfrm>
          <a:prstGeom prst="rect">
            <a:avLst/>
          </a:prstGeom>
        </p:spPr>
        <p:txBody>
          <a:bodyPr anchorCtr="0" anchor="b" bIns="91425" lIns="91425" rIns="91425" wrap="square" tIns="91425">
            <a:noAutofit/>
          </a:bodyPr>
          <a:lstStyle/>
          <a:p>
            <a:pPr indent="0" lvl="0" marL="0" rtl="0">
              <a:spcBef>
                <a:spcPts val="0"/>
              </a:spcBef>
              <a:buNone/>
            </a:pPr>
            <a:r>
              <a:rPr lang="en" sz="3600"/>
              <a:t>Study Methods</a:t>
            </a:r>
          </a:p>
        </p:txBody>
      </p:sp>
      <p:pic>
        <p:nvPicPr>
          <p:cNvPr id="155" name="Shape 155"/>
          <p:cNvPicPr preferRelativeResize="0"/>
          <p:nvPr/>
        </p:nvPicPr>
        <p:blipFill>
          <a:blip r:embed="rId3">
            <a:alphaModFix/>
          </a:blip>
          <a:stretch>
            <a:fillRect/>
          </a:stretch>
        </p:blipFill>
        <p:spPr>
          <a:xfrm>
            <a:off x="6047450" y="3240375"/>
            <a:ext cx="3096550" cy="174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grpSp>
        <p:nvGrpSpPr>
          <p:cNvPr id="160" name="Shape 160"/>
          <p:cNvGrpSpPr/>
          <p:nvPr/>
        </p:nvGrpSpPr>
        <p:grpSpPr>
          <a:xfrm>
            <a:off x="364662" y="923405"/>
            <a:ext cx="8527694" cy="4061250"/>
            <a:chOff x="5001" y="0"/>
            <a:chExt cx="11370259" cy="5415000"/>
          </a:xfrm>
        </p:grpSpPr>
        <p:sp>
          <p:nvSpPr>
            <p:cNvPr id="161" name="Shape 161"/>
            <p:cNvSpPr/>
            <p:nvPr/>
          </p:nvSpPr>
          <p:spPr>
            <a:xfrm>
              <a:off x="853509" y="0"/>
              <a:ext cx="9673200" cy="5415000"/>
            </a:xfrm>
            <a:prstGeom prst="rightArrow">
              <a:avLst>
                <a:gd fmla="val 50000" name="adj1"/>
                <a:gd fmla="val 50000" name="adj2"/>
              </a:avLst>
            </a:prstGeom>
            <a:solidFill>
              <a:srgbClr val="CCD3EA"/>
            </a:solidFill>
            <a:ln>
              <a:noFill/>
            </a:ln>
          </p:spPr>
          <p:txBody>
            <a:bodyPr anchorCtr="0" anchor="ctr" bIns="68575" lIns="68575" rIns="68575" wrap="square" tIns="68575">
              <a:noAutofit/>
            </a:bodyPr>
            <a:lstStyle/>
            <a:p>
              <a:pPr indent="0" lvl="0" marL="0">
                <a:spcBef>
                  <a:spcPts val="0"/>
                </a:spcBef>
                <a:buNone/>
              </a:pPr>
              <a:r>
                <a:t/>
              </a:r>
              <a:endParaRPr/>
            </a:p>
          </p:txBody>
        </p:sp>
        <p:sp>
          <p:nvSpPr>
            <p:cNvPr id="162" name="Shape 162"/>
            <p:cNvSpPr/>
            <p:nvPr/>
          </p:nvSpPr>
          <p:spPr>
            <a:xfrm>
              <a:off x="5001" y="1624537"/>
              <a:ext cx="2186700" cy="2166000"/>
            </a:xfrm>
            <a:prstGeom prst="roundRect">
              <a:avLst>
                <a:gd fmla="val 16667" name="adj"/>
              </a:avLst>
            </a:prstGeom>
            <a:solidFill>
              <a:srgbClr val="4372C3"/>
            </a:solidFill>
            <a:ln cap="flat" cmpd="sng" w="12700">
              <a:solidFill>
                <a:schemeClr val="lt1"/>
              </a:solidFill>
              <a:prstDash val="solid"/>
              <a:miter lim="800000"/>
              <a:headEnd len="med" w="med" type="none"/>
              <a:tailEnd len="med" w="med" type="none"/>
            </a:ln>
          </p:spPr>
          <p:txBody>
            <a:bodyPr anchorCtr="0" anchor="ctr" bIns="68575" lIns="68575" rIns="68575" wrap="square" tIns="68575">
              <a:noAutofit/>
            </a:bodyPr>
            <a:lstStyle/>
            <a:p>
              <a:pPr indent="0" lvl="0" marL="0">
                <a:spcBef>
                  <a:spcPts val="0"/>
                </a:spcBef>
                <a:buNone/>
              </a:pPr>
              <a:r>
                <a:t/>
              </a:r>
              <a:endParaRPr/>
            </a:p>
          </p:txBody>
        </p:sp>
        <p:sp>
          <p:nvSpPr>
            <p:cNvPr id="163" name="Shape 163"/>
            <p:cNvSpPr txBox="1"/>
            <p:nvPr/>
          </p:nvSpPr>
          <p:spPr>
            <a:xfrm>
              <a:off x="110739" y="1730275"/>
              <a:ext cx="1975200" cy="1954500"/>
            </a:xfrm>
            <a:prstGeom prst="rect">
              <a:avLst/>
            </a:prstGeom>
            <a:noFill/>
            <a:ln>
              <a:noFill/>
            </a:ln>
          </p:spPr>
          <p:txBody>
            <a:bodyPr anchorCtr="0" anchor="ctr" bIns="85725" lIns="85725" rIns="85725" wrap="square" tIns="85725">
              <a:noAutofit/>
            </a:bodyPr>
            <a:lstStyle/>
            <a:p>
              <a:pPr indent="0" lvl="0" marL="0" marR="0" rtl="0" algn="ctr">
                <a:lnSpc>
                  <a:spcPct val="90000"/>
                </a:lnSpc>
                <a:spcBef>
                  <a:spcPts val="0"/>
                </a:spcBef>
                <a:spcAft>
                  <a:spcPts val="0"/>
                </a:spcAft>
                <a:buNone/>
              </a:pPr>
              <a:r>
                <a:rPr b="0" i="0" lang="en" sz="2300" u="none" cap="none" strike="noStrike">
                  <a:solidFill>
                    <a:schemeClr val="lt1"/>
                  </a:solidFill>
                  <a:latin typeface="Calibri"/>
                  <a:ea typeface="Calibri"/>
                  <a:cs typeface="Calibri"/>
                  <a:sym typeface="Calibri"/>
                </a:rPr>
                <a:t>Quality Control</a:t>
              </a:r>
            </a:p>
          </p:txBody>
        </p:sp>
        <p:sp>
          <p:nvSpPr>
            <p:cNvPr id="164" name="Shape 164"/>
            <p:cNvSpPr/>
            <p:nvPr/>
          </p:nvSpPr>
          <p:spPr>
            <a:xfrm>
              <a:off x="2307829" y="1624537"/>
              <a:ext cx="2186700" cy="2166000"/>
            </a:xfrm>
            <a:prstGeom prst="roundRect">
              <a:avLst>
                <a:gd fmla="val 16667" name="adj"/>
              </a:avLst>
            </a:prstGeom>
            <a:solidFill>
              <a:srgbClr val="43AEBD"/>
            </a:solidFill>
            <a:ln cap="flat" cmpd="sng" w="12700">
              <a:solidFill>
                <a:schemeClr val="lt1"/>
              </a:solidFill>
              <a:prstDash val="solid"/>
              <a:miter lim="800000"/>
              <a:headEnd len="med" w="med" type="none"/>
              <a:tailEnd len="med" w="med" type="none"/>
            </a:ln>
          </p:spPr>
          <p:txBody>
            <a:bodyPr anchorCtr="0" anchor="ctr" bIns="68575" lIns="68575" rIns="68575" wrap="square" tIns="68575">
              <a:noAutofit/>
            </a:bodyPr>
            <a:lstStyle/>
            <a:p>
              <a:pPr indent="0" lvl="0" marL="0">
                <a:spcBef>
                  <a:spcPts val="0"/>
                </a:spcBef>
                <a:buNone/>
              </a:pPr>
              <a:r>
                <a:t/>
              </a:r>
              <a:endParaRPr/>
            </a:p>
          </p:txBody>
        </p:sp>
        <p:sp>
          <p:nvSpPr>
            <p:cNvPr id="165" name="Shape 165"/>
            <p:cNvSpPr txBox="1"/>
            <p:nvPr/>
          </p:nvSpPr>
          <p:spPr>
            <a:xfrm>
              <a:off x="2413567" y="1730275"/>
              <a:ext cx="1975200" cy="1954500"/>
            </a:xfrm>
            <a:prstGeom prst="rect">
              <a:avLst/>
            </a:prstGeom>
            <a:noFill/>
            <a:ln>
              <a:noFill/>
            </a:ln>
          </p:spPr>
          <p:txBody>
            <a:bodyPr anchorCtr="0" anchor="ctr" bIns="85725" lIns="85725" rIns="85725" wrap="square" tIns="85725">
              <a:noAutofit/>
            </a:bodyPr>
            <a:lstStyle/>
            <a:p>
              <a:pPr indent="0" lvl="0" marL="0" marR="0" rtl="0" algn="ctr">
                <a:lnSpc>
                  <a:spcPct val="90000"/>
                </a:lnSpc>
                <a:spcBef>
                  <a:spcPts val="0"/>
                </a:spcBef>
                <a:spcAft>
                  <a:spcPts val="0"/>
                </a:spcAft>
                <a:buNone/>
              </a:pPr>
              <a:r>
                <a:rPr b="0" i="0" lang="en" sz="2300" u="none" cap="none" strike="noStrike">
                  <a:solidFill>
                    <a:schemeClr val="lt1"/>
                  </a:solidFill>
                  <a:latin typeface="Calibri"/>
                  <a:ea typeface="Calibri"/>
                  <a:cs typeface="Calibri"/>
                  <a:sym typeface="Calibri"/>
                </a:rPr>
                <a:t>Alignment reference Genome</a:t>
              </a:r>
            </a:p>
          </p:txBody>
        </p:sp>
        <p:sp>
          <p:nvSpPr>
            <p:cNvPr id="166" name="Shape 166"/>
            <p:cNvSpPr/>
            <p:nvPr/>
          </p:nvSpPr>
          <p:spPr>
            <a:xfrm>
              <a:off x="4596780" y="1624537"/>
              <a:ext cx="2186700" cy="2166000"/>
            </a:xfrm>
            <a:prstGeom prst="roundRect">
              <a:avLst>
                <a:gd fmla="val 16667" name="adj"/>
              </a:avLst>
            </a:prstGeom>
            <a:solidFill>
              <a:srgbClr val="44B78C"/>
            </a:solidFill>
            <a:ln cap="flat" cmpd="sng" w="12700">
              <a:solidFill>
                <a:schemeClr val="lt1"/>
              </a:solidFill>
              <a:prstDash val="solid"/>
              <a:miter lim="800000"/>
              <a:headEnd len="med" w="med" type="none"/>
              <a:tailEnd len="med" w="med" type="none"/>
            </a:ln>
          </p:spPr>
          <p:txBody>
            <a:bodyPr anchorCtr="0" anchor="ctr" bIns="68575" lIns="68575" rIns="68575" wrap="square" tIns="68575">
              <a:noAutofit/>
            </a:bodyPr>
            <a:lstStyle/>
            <a:p>
              <a:pPr indent="0" lvl="0" marL="0">
                <a:spcBef>
                  <a:spcPts val="0"/>
                </a:spcBef>
                <a:buNone/>
              </a:pPr>
              <a:r>
                <a:t/>
              </a:r>
              <a:endParaRPr/>
            </a:p>
          </p:txBody>
        </p:sp>
        <p:sp>
          <p:nvSpPr>
            <p:cNvPr id="167" name="Shape 167"/>
            <p:cNvSpPr txBox="1"/>
            <p:nvPr/>
          </p:nvSpPr>
          <p:spPr>
            <a:xfrm>
              <a:off x="4702518" y="1730275"/>
              <a:ext cx="1975200" cy="1954500"/>
            </a:xfrm>
            <a:prstGeom prst="rect">
              <a:avLst/>
            </a:prstGeom>
            <a:noFill/>
            <a:ln>
              <a:noFill/>
            </a:ln>
          </p:spPr>
          <p:txBody>
            <a:bodyPr anchorCtr="0" anchor="ctr" bIns="85725" lIns="85725" rIns="85725" wrap="square" tIns="85725">
              <a:noAutofit/>
            </a:bodyPr>
            <a:lstStyle/>
            <a:p>
              <a:pPr indent="0" lvl="0" marL="0" marR="0" rtl="0" algn="ctr">
                <a:lnSpc>
                  <a:spcPct val="90000"/>
                </a:lnSpc>
                <a:spcBef>
                  <a:spcPts val="0"/>
                </a:spcBef>
                <a:spcAft>
                  <a:spcPts val="0"/>
                </a:spcAft>
                <a:buNone/>
              </a:pPr>
              <a:r>
                <a:rPr b="0" i="0" lang="en" sz="2300" u="none" cap="none" strike="noStrike">
                  <a:solidFill>
                    <a:schemeClr val="lt1"/>
                  </a:solidFill>
                  <a:latin typeface="Calibri"/>
                  <a:ea typeface="Calibri"/>
                  <a:cs typeface="Calibri"/>
                  <a:sym typeface="Calibri"/>
                </a:rPr>
                <a:t>Count of Reads</a:t>
              </a:r>
            </a:p>
          </p:txBody>
        </p:sp>
        <p:sp>
          <p:nvSpPr>
            <p:cNvPr id="168" name="Shape 168"/>
            <p:cNvSpPr/>
            <p:nvPr/>
          </p:nvSpPr>
          <p:spPr>
            <a:xfrm>
              <a:off x="6892670" y="1624537"/>
              <a:ext cx="2186700" cy="2166000"/>
            </a:xfrm>
            <a:prstGeom prst="roundRect">
              <a:avLst>
                <a:gd fmla="val 16667" name="adj"/>
              </a:avLst>
            </a:prstGeom>
            <a:solidFill>
              <a:srgbClr val="45B150"/>
            </a:solidFill>
            <a:ln cap="flat" cmpd="sng" w="12700">
              <a:solidFill>
                <a:schemeClr val="lt1"/>
              </a:solidFill>
              <a:prstDash val="solid"/>
              <a:miter lim="800000"/>
              <a:headEnd len="med" w="med" type="none"/>
              <a:tailEnd len="med" w="med" type="none"/>
            </a:ln>
          </p:spPr>
          <p:txBody>
            <a:bodyPr anchorCtr="0" anchor="ctr" bIns="68575" lIns="68575" rIns="68575" wrap="square" tIns="68575">
              <a:noAutofit/>
            </a:bodyPr>
            <a:lstStyle/>
            <a:p>
              <a:pPr indent="0" lvl="0" marL="0">
                <a:spcBef>
                  <a:spcPts val="0"/>
                </a:spcBef>
                <a:buNone/>
              </a:pPr>
              <a:r>
                <a:t/>
              </a:r>
              <a:endParaRPr/>
            </a:p>
          </p:txBody>
        </p:sp>
        <p:sp>
          <p:nvSpPr>
            <p:cNvPr id="169" name="Shape 169"/>
            <p:cNvSpPr txBox="1"/>
            <p:nvPr/>
          </p:nvSpPr>
          <p:spPr>
            <a:xfrm>
              <a:off x="6998419" y="1730260"/>
              <a:ext cx="2081100" cy="1954500"/>
            </a:xfrm>
            <a:prstGeom prst="rect">
              <a:avLst/>
            </a:prstGeom>
            <a:noFill/>
            <a:ln>
              <a:noFill/>
            </a:ln>
          </p:spPr>
          <p:txBody>
            <a:bodyPr anchorCtr="0" anchor="ctr" bIns="85725" lIns="85725" rIns="85725" wrap="square" tIns="85725">
              <a:noAutofit/>
            </a:bodyPr>
            <a:lstStyle/>
            <a:p>
              <a:pPr indent="0" lvl="0" marL="0" marR="0" rtl="0" algn="ctr">
                <a:lnSpc>
                  <a:spcPct val="90000"/>
                </a:lnSpc>
                <a:spcBef>
                  <a:spcPts val="0"/>
                </a:spcBef>
                <a:spcAft>
                  <a:spcPts val="0"/>
                </a:spcAft>
                <a:buNone/>
              </a:pPr>
              <a:r>
                <a:rPr b="0" i="0" lang="en" sz="2300" u="none" cap="none" strike="noStrike">
                  <a:solidFill>
                    <a:schemeClr val="lt1"/>
                  </a:solidFill>
                  <a:latin typeface="Calibri"/>
                  <a:ea typeface="Calibri"/>
                  <a:cs typeface="Calibri"/>
                  <a:sym typeface="Calibri"/>
                </a:rPr>
                <a:t>Differential Analysis</a:t>
              </a:r>
            </a:p>
          </p:txBody>
        </p:sp>
        <p:sp>
          <p:nvSpPr>
            <p:cNvPr id="170" name="Shape 170"/>
            <p:cNvSpPr/>
            <p:nvPr/>
          </p:nvSpPr>
          <p:spPr>
            <a:xfrm>
              <a:off x="9188560" y="1624537"/>
              <a:ext cx="2186700" cy="2166000"/>
            </a:xfrm>
            <a:prstGeom prst="roundRect">
              <a:avLst>
                <a:gd fmla="val 16667" name="adj"/>
              </a:avLst>
            </a:prstGeom>
            <a:solidFill>
              <a:srgbClr val="6FAA47"/>
            </a:solidFill>
            <a:ln cap="flat" cmpd="sng" w="12700">
              <a:solidFill>
                <a:schemeClr val="lt1"/>
              </a:solidFill>
              <a:prstDash val="solid"/>
              <a:miter lim="800000"/>
              <a:headEnd len="med" w="med" type="none"/>
              <a:tailEnd len="med" w="med" type="none"/>
            </a:ln>
          </p:spPr>
          <p:txBody>
            <a:bodyPr anchorCtr="0" anchor="ctr" bIns="68575" lIns="68575" rIns="68575" wrap="square" tIns="68575">
              <a:noAutofit/>
            </a:bodyPr>
            <a:lstStyle/>
            <a:p>
              <a:pPr indent="0" lvl="0" marL="0">
                <a:spcBef>
                  <a:spcPts val="0"/>
                </a:spcBef>
                <a:buNone/>
              </a:pPr>
              <a:r>
                <a:t/>
              </a:r>
              <a:endParaRPr/>
            </a:p>
          </p:txBody>
        </p:sp>
        <p:sp>
          <p:nvSpPr>
            <p:cNvPr id="171" name="Shape 171"/>
            <p:cNvSpPr txBox="1"/>
            <p:nvPr/>
          </p:nvSpPr>
          <p:spPr>
            <a:xfrm>
              <a:off x="9294298" y="1730275"/>
              <a:ext cx="1975200" cy="1954500"/>
            </a:xfrm>
            <a:prstGeom prst="rect">
              <a:avLst/>
            </a:prstGeom>
            <a:noFill/>
            <a:ln>
              <a:noFill/>
            </a:ln>
          </p:spPr>
          <p:txBody>
            <a:bodyPr anchorCtr="0" anchor="ctr" bIns="85725" lIns="85725" rIns="85725" wrap="square" tIns="85725">
              <a:noAutofit/>
            </a:bodyPr>
            <a:lstStyle/>
            <a:p>
              <a:pPr indent="0" lvl="0" marL="0" marR="0" rtl="0" algn="ctr">
                <a:lnSpc>
                  <a:spcPct val="90000"/>
                </a:lnSpc>
                <a:spcBef>
                  <a:spcPts val="0"/>
                </a:spcBef>
                <a:spcAft>
                  <a:spcPts val="0"/>
                </a:spcAft>
                <a:buNone/>
              </a:pPr>
              <a:r>
                <a:rPr b="0" i="0" lang="en" sz="2300" u="none" cap="none" strike="noStrike">
                  <a:solidFill>
                    <a:schemeClr val="lt1"/>
                  </a:solidFill>
                  <a:latin typeface="Calibri"/>
                  <a:ea typeface="Calibri"/>
                  <a:cs typeface="Calibri"/>
                  <a:sym typeface="Calibri"/>
                </a:rPr>
                <a:t>Processed data</a:t>
              </a:r>
            </a:p>
          </p:txBody>
        </p:sp>
      </p:grpSp>
      <p:sp>
        <p:nvSpPr>
          <p:cNvPr id="172" name="Shape 172"/>
          <p:cNvSpPr txBox="1"/>
          <p:nvPr/>
        </p:nvSpPr>
        <p:spPr>
          <a:xfrm>
            <a:off x="975025" y="148375"/>
            <a:ext cx="7008600" cy="76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5000"/>
              <a:t>WORKFLOW</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nvSpPr>
        <p:spPr>
          <a:xfrm>
            <a:off x="478631" y="891184"/>
            <a:ext cx="7593900" cy="1107900"/>
          </a:xfrm>
          <a:prstGeom prst="rect">
            <a:avLst/>
          </a:prstGeom>
          <a:noFill/>
          <a:ln>
            <a:noFill/>
          </a:ln>
        </p:spPr>
        <p:txBody>
          <a:bodyPr anchorCtr="0" anchor="t" bIns="34275" lIns="68575" rIns="68575" wrap="square" tIns="34275">
            <a:noAutofit/>
          </a:bodyPr>
          <a:lstStyle/>
          <a:p>
            <a:pPr indent="-254000" lvl="0" marL="254000" marR="0" rtl="0" algn="l">
              <a:spcBef>
                <a:spcPts val="0"/>
              </a:spcBef>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Convert SRA to fastq. (sratoolkit for LINUX)</a:t>
            </a:r>
          </a:p>
          <a:p>
            <a:pPr indent="-254000" lvl="0" marL="254000" marR="0" rtl="0" algn="l">
              <a:spcBef>
                <a:spcPts val="0"/>
              </a:spcBef>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254000" lvl="0" marL="254000" marR="0" rtl="0" algn="l">
              <a:spcBef>
                <a:spcPts val="0"/>
              </a:spcBef>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254000" lvl="0" marL="254000" marR="0" rtl="0" algn="l">
              <a:spcBef>
                <a:spcPts val="0"/>
              </a:spcBef>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254000" lvl="0" marL="254000" marR="0" rtl="0" algn="l">
              <a:spcBef>
                <a:spcPts val="0"/>
              </a:spcBef>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FASTQC</a:t>
            </a:r>
          </a:p>
        </p:txBody>
      </p:sp>
      <p:sp>
        <p:nvSpPr>
          <p:cNvPr id="178" name="Shape 178"/>
          <p:cNvSpPr txBox="1"/>
          <p:nvPr/>
        </p:nvSpPr>
        <p:spPr>
          <a:xfrm>
            <a:off x="0" y="94918"/>
            <a:ext cx="9144000" cy="854100"/>
          </a:xfrm>
          <a:prstGeom prst="rect">
            <a:avLst/>
          </a:prstGeom>
          <a:noFill/>
          <a:ln>
            <a:noFill/>
          </a:ln>
        </p:spPr>
        <p:txBody>
          <a:bodyPr anchorCtr="0" anchor="t" bIns="34275" lIns="68575" rIns="68575" wrap="square" tIns="34275">
            <a:noAutofit/>
          </a:bodyPr>
          <a:lstStyle/>
          <a:p>
            <a:pPr indent="0" lvl="0" marL="0" marR="0" rtl="0" algn="ctr">
              <a:spcBef>
                <a:spcPts val="0"/>
              </a:spcBef>
              <a:buNone/>
            </a:pPr>
            <a:r>
              <a:rPr b="1" i="0" lang="en" sz="3000" u="none" cap="none" strike="noStrike">
                <a:solidFill>
                  <a:srgbClr val="FF0000"/>
                </a:solidFill>
                <a:latin typeface="Calibri"/>
                <a:ea typeface="Calibri"/>
                <a:cs typeface="Calibri"/>
                <a:sym typeface="Calibri"/>
              </a:rPr>
              <a:t>QUALITY CONTROL</a:t>
            </a:r>
          </a:p>
          <a:p>
            <a:pPr indent="0" lvl="0" marL="0" marR="0" rtl="0" algn="ctr">
              <a:spcBef>
                <a:spcPts val="0"/>
              </a:spcBef>
              <a:buNone/>
            </a:pPr>
            <a:r>
              <a:rPr b="1" i="0" lang="en" sz="2100" u="none" cap="none" strike="noStrike">
                <a:solidFill>
                  <a:schemeClr val="dk1"/>
                </a:solidFill>
                <a:latin typeface="Calibri"/>
                <a:ea typeface="Calibri"/>
                <a:cs typeface="Calibri"/>
                <a:sym typeface="Calibri"/>
              </a:rPr>
              <a:t>Raw Data</a:t>
            </a:r>
          </a:p>
        </p:txBody>
      </p:sp>
      <p:pic>
        <p:nvPicPr>
          <p:cNvPr id="179" name="Shape 179"/>
          <p:cNvPicPr preferRelativeResize="0"/>
          <p:nvPr/>
        </p:nvPicPr>
        <p:blipFill rotWithShape="1">
          <a:blip r:embed="rId3">
            <a:alphaModFix/>
          </a:blip>
          <a:srcRect b="41667" l="63396" r="30184" t="54298"/>
          <a:stretch/>
        </p:blipFill>
        <p:spPr>
          <a:xfrm>
            <a:off x="809983" y="1138622"/>
            <a:ext cx="1859375" cy="328613"/>
          </a:xfrm>
          <a:prstGeom prst="rect">
            <a:avLst/>
          </a:prstGeom>
          <a:noFill/>
          <a:ln>
            <a:noFill/>
          </a:ln>
        </p:spPr>
      </p:pic>
      <p:pic>
        <p:nvPicPr>
          <p:cNvPr id="180" name="Shape 180"/>
          <p:cNvPicPr preferRelativeResize="0"/>
          <p:nvPr/>
        </p:nvPicPr>
        <p:blipFill rotWithShape="1">
          <a:blip r:embed="rId4">
            <a:alphaModFix/>
          </a:blip>
          <a:srcRect b="32435" l="0" r="83311" t="17323"/>
          <a:stretch/>
        </p:blipFill>
        <p:spPr>
          <a:xfrm>
            <a:off x="721185" y="2057399"/>
            <a:ext cx="1647941" cy="2687087"/>
          </a:xfrm>
          <a:prstGeom prst="rect">
            <a:avLst/>
          </a:prstGeom>
          <a:noFill/>
          <a:ln>
            <a:noFill/>
          </a:ln>
        </p:spPr>
      </p:pic>
      <p:sp>
        <p:nvSpPr>
          <p:cNvPr id="181" name="Shape 181"/>
          <p:cNvSpPr/>
          <p:nvPr/>
        </p:nvSpPr>
        <p:spPr>
          <a:xfrm>
            <a:off x="588831" y="3129742"/>
            <a:ext cx="132300" cy="12450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b="0" i="0" sz="1400" u="none" cap="none" strike="noStrike">
              <a:solidFill>
                <a:schemeClr val="lt1"/>
              </a:solidFill>
              <a:latin typeface="Calibri"/>
              <a:ea typeface="Calibri"/>
              <a:cs typeface="Calibri"/>
              <a:sym typeface="Calibri"/>
            </a:endParaRPr>
          </a:p>
        </p:txBody>
      </p:sp>
      <p:sp>
        <p:nvSpPr>
          <p:cNvPr id="182" name="Shape 182"/>
          <p:cNvSpPr/>
          <p:nvPr/>
        </p:nvSpPr>
        <p:spPr>
          <a:xfrm>
            <a:off x="588831" y="3312652"/>
            <a:ext cx="132300" cy="12450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b="0" i="0" sz="1400" u="none" cap="none" strike="noStrike">
              <a:solidFill>
                <a:schemeClr val="lt1"/>
              </a:solidFill>
              <a:latin typeface="Calibri"/>
              <a:ea typeface="Calibri"/>
              <a:cs typeface="Calibri"/>
              <a:sym typeface="Calibri"/>
            </a:endParaRPr>
          </a:p>
        </p:txBody>
      </p:sp>
      <p:sp>
        <p:nvSpPr>
          <p:cNvPr id="183" name="Shape 183"/>
          <p:cNvSpPr/>
          <p:nvPr/>
        </p:nvSpPr>
        <p:spPr>
          <a:xfrm>
            <a:off x="554208" y="3897643"/>
            <a:ext cx="132300" cy="12450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b="0" i="0" sz="1400" u="none" cap="none" strike="noStrike">
              <a:solidFill>
                <a:schemeClr val="lt1"/>
              </a:solidFill>
              <a:latin typeface="Calibri"/>
              <a:ea typeface="Calibri"/>
              <a:cs typeface="Calibri"/>
              <a:sym typeface="Calibri"/>
            </a:endParaRPr>
          </a:p>
        </p:txBody>
      </p:sp>
      <p:sp>
        <p:nvSpPr>
          <p:cNvPr id="184" name="Shape 184"/>
          <p:cNvSpPr/>
          <p:nvPr/>
        </p:nvSpPr>
        <p:spPr>
          <a:xfrm>
            <a:off x="585380" y="4482635"/>
            <a:ext cx="132300" cy="12450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b="0" i="0" sz="1400" u="none" cap="none" strike="noStrike">
              <a:solidFill>
                <a:schemeClr val="lt1"/>
              </a:solidFill>
              <a:latin typeface="Calibri"/>
              <a:ea typeface="Calibri"/>
              <a:cs typeface="Calibri"/>
              <a:sym typeface="Calibri"/>
            </a:endParaRPr>
          </a:p>
        </p:txBody>
      </p:sp>
      <p:sp>
        <p:nvSpPr>
          <p:cNvPr id="185" name="Shape 185"/>
          <p:cNvSpPr/>
          <p:nvPr/>
        </p:nvSpPr>
        <p:spPr>
          <a:xfrm>
            <a:off x="2082338" y="4080553"/>
            <a:ext cx="105900" cy="304500"/>
          </a:xfrm>
          <a:prstGeom prst="rightBrace">
            <a:avLst>
              <a:gd fmla="val 8333" name="adj1"/>
              <a:gd fmla="val 50000" name="adj2"/>
            </a:avLst>
          </a:prstGeom>
          <a:noFill/>
          <a:ln cap="flat" cmpd="sng" w="9525">
            <a:solidFill>
              <a:schemeClr val="accent1"/>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b="0" i="0" sz="1400" u="none" cap="none" strike="noStrike">
              <a:solidFill>
                <a:schemeClr val="dk1"/>
              </a:solidFill>
              <a:latin typeface="Calibri"/>
              <a:ea typeface="Calibri"/>
              <a:cs typeface="Calibri"/>
              <a:sym typeface="Calibri"/>
            </a:endParaRPr>
          </a:p>
        </p:txBody>
      </p:sp>
      <p:sp>
        <p:nvSpPr>
          <p:cNvPr id="186" name="Shape 186"/>
          <p:cNvSpPr txBox="1"/>
          <p:nvPr/>
        </p:nvSpPr>
        <p:spPr>
          <a:xfrm>
            <a:off x="2188325" y="4080553"/>
            <a:ext cx="972600" cy="2769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rPr b="0" i="0" lang="en" sz="1400" u="none" cap="none" strike="noStrike">
                <a:solidFill>
                  <a:schemeClr val="dk1"/>
                </a:solidFill>
                <a:latin typeface="Calibri"/>
                <a:ea typeface="Calibri"/>
                <a:cs typeface="Calibri"/>
                <a:sym typeface="Calibri"/>
              </a:rPr>
              <a:t>Warnings </a:t>
            </a:r>
          </a:p>
        </p:txBody>
      </p:sp>
      <p:pic>
        <p:nvPicPr>
          <p:cNvPr id="187" name="Shape 187"/>
          <p:cNvPicPr preferRelativeResize="0"/>
          <p:nvPr/>
        </p:nvPicPr>
        <p:blipFill rotWithShape="1">
          <a:blip r:embed="rId5">
            <a:alphaModFix/>
          </a:blip>
          <a:srcRect b="0" l="0" r="0" t="0"/>
          <a:stretch/>
        </p:blipFill>
        <p:spPr>
          <a:xfrm>
            <a:off x="6639699" y="1515175"/>
            <a:ext cx="2081056" cy="1560792"/>
          </a:xfrm>
          <a:prstGeom prst="rect">
            <a:avLst/>
          </a:prstGeom>
          <a:noFill/>
          <a:ln>
            <a:noFill/>
          </a:ln>
        </p:spPr>
      </p:pic>
      <p:sp>
        <p:nvSpPr>
          <p:cNvPr id="188" name="Shape 188"/>
          <p:cNvSpPr/>
          <p:nvPr/>
        </p:nvSpPr>
        <p:spPr>
          <a:xfrm>
            <a:off x="7669366" y="2466589"/>
            <a:ext cx="330600" cy="399000"/>
          </a:xfrm>
          <a:prstGeom prst="ellipse">
            <a:avLst/>
          </a:prstGeom>
          <a:no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chemeClr val="lt1"/>
              </a:solidFill>
              <a:latin typeface="Calibri"/>
              <a:ea typeface="Calibri"/>
              <a:cs typeface="Calibri"/>
              <a:sym typeface="Calibri"/>
            </a:endParaRPr>
          </a:p>
        </p:txBody>
      </p:sp>
      <p:sp>
        <p:nvSpPr>
          <p:cNvPr id="189" name="Shape 189"/>
          <p:cNvSpPr txBox="1"/>
          <p:nvPr/>
        </p:nvSpPr>
        <p:spPr>
          <a:xfrm>
            <a:off x="7016301" y="2014226"/>
            <a:ext cx="1129800" cy="207600"/>
          </a:xfrm>
          <a:prstGeom prst="rect">
            <a:avLst/>
          </a:prstGeom>
          <a:solidFill>
            <a:schemeClr val="lt1"/>
          </a:solidFill>
          <a:ln>
            <a:noFill/>
          </a:ln>
        </p:spPr>
        <p:txBody>
          <a:bodyPr anchorCtr="0" anchor="t" bIns="34275" lIns="68575" rIns="68575" wrap="square" tIns="34275">
            <a:noAutofit/>
          </a:bodyPr>
          <a:lstStyle/>
          <a:p>
            <a:pPr indent="0" lvl="0" marL="0" marR="0" rtl="0" algn="ctr">
              <a:spcBef>
                <a:spcPts val="0"/>
              </a:spcBef>
              <a:buNone/>
            </a:pPr>
            <a:r>
              <a:rPr lang="en" sz="900">
                <a:solidFill>
                  <a:schemeClr val="dk1"/>
                </a:solidFill>
                <a:latin typeface="Calibri"/>
                <a:ea typeface="Calibri"/>
                <a:cs typeface="Calibri"/>
                <a:sym typeface="Calibri"/>
              </a:rPr>
              <a:t>Expect Parallel lines</a:t>
            </a:r>
          </a:p>
        </p:txBody>
      </p:sp>
      <p:sp>
        <p:nvSpPr>
          <p:cNvPr id="190" name="Shape 190"/>
          <p:cNvSpPr txBox="1"/>
          <p:nvPr/>
        </p:nvSpPr>
        <p:spPr>
          <a:xfrm>
            <a:off x="6763748" y="1328735"/>
            <a:ext cx="1832700" cy="276900"/>
          </a:xfrm>
          <a:prstGeom prst="rect">
            <a:avLst/>
          </a:prstGeom>
          <a:solidFill>
            <a:schemeClr val="lt1"/>
          </a:solidFill>
          <a:ln>
            <a:noFill/>
          </a:ln>
        </p:spPr>
        <p:txBody>
          <a:bodyPr anchorCtr="0" anchor="t" bIns="34275" lIns="68575" rIns="68575" wrap="square" tIns="34275">
            <a:noAutofit/>
          </a:bodyPr>
          <a:lstStyle/>
          <a:p>
            <a:pPr indent="0" lvl="0" marL="0" marR="0" rtl="0" algn="l">
              <a:spcBef>
                <a:spcPts val="0"/>
              </a:spcBef>
              <a:buNone/>
            </a:pPr>
            <a:r>
              <a:rPr lang="en" sz="1400">
                <a:solidFill>
                  <a:schemeClr val="dk1"/>
                </a:solidFill>
                <a:latin typeface="Calibri"/>
                <a:ea typeface="Calibri"/>
                <a:cs typeface="Calibri"/>
                <a:sym typeface="Calibri"/>
              </a:rPr>
              <a:t>Per Base Sequence</a:t>
            </a:r>
          </a:p>
        </p:txBody>
      </p:sp>
      <p:pic>
        <p:nvPicPr>
          <p:cNvPr id="191" name="Shape 191"/>
          <p:cNvPicPr preferRelativeResize="0"/>
          <p:nvPr/>
        </p:nvPicPr>
        <p:blipFill rotWithShape="1">
          <a:blip r:embed="rId6">
            <a:alphaModFix/>
          </a:blip>
          <a:srcRect b="0" l="0" r="0" t="0"/>
          <a:stretch/>
        </p:blipFill>
        <p:spPr>
          <a:xfrm>
            <a:off x="4360163" y="1650824"/>
            <a:ext cx="1900192" cy="1425144"/>
          </a:xfrm>
          <a:prstGeom prst="rect">
            <a:avLst/>
          </a:prstGeom>
          <a:noFill/>
          <a:ln>
            <a:noFill/>
          </a:ln>
        </p:spPr>
      </p:pic>
      <p:sp>
        <p:nvSpPr>
          <p:cNvPr id="192" name="Shape 192"/>
          <p:cNvSpPr txBox="1"/>
          <p:nvPr/>
        </p:nvSpPr>
        <p:spPr>
          <a:xfrm>
            <a:off x="4297145" y="1446147"/>
            <a:ext cx="2026200" cy="276900"/>
          </a:xfrm>
          <a:prstGeom prst="rect">
            <a:avLst/>
          </a:prstGeom>
          <a:solidFill>
            <a:schemeClr val="lt1"/>
          </a:solidFill>
          <a:ln>
            <a:noFill/>
          </a:ln>
        </p:spPr>
        <p:txBody>
          <a:bodyPr anchorCtr="0" anchor="t" bIns="34275" lIns="68575" rIns="68575" wrap="square" tIns="34275">
            <a:noAutofit/>
          </a:bodyPr>
          <a:lstStyle/>
          <a:p>
            <a:pPr indent="0" lvl="0" marL="0" marR="0" rtl="0" algn="l">
              <a:spcBef>
                <a:spcPts val="0"/>
              </a:spcBef>
              <a:buNone/>
            </a:pPr>
            <a:r>
              <a:rPr lang="en" sz="1400">
                <a:solidFill>
                  <a:schemeClr val="dk1"/>
                </a:solidFill>
                <a:latin typeface="Calibri"/>
                <a:ea typeface="Calibri"/>
                <a:cs typeface="Calibri"/>
                <a:sym typeface="Calibri"/>
              </a:rPr>
              <a:t>Per Sequence GC Content</a:t>
            </a:r>
          </a:p>
        </p:txBody>
      </p:sp>
      <p:sp>
        <p:nvSpPr>
          <p:cNvPr descr="Duplication level graph" id="193" name="Shape 193"/>
          <p:cNvSpPr/>
          <p:nvPr/>
        </p:nvSpPr>
        <p:spPr>
          <a:xfrm>
            <a:off x="230981" y="5953"/>
            <a:ext cx="228600" cy="2286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194" name="Shape 194"/>
          <p:cNvPicPr preferRelativeResize="0"/>
          <p:nvPr/>
        </p:nvPicPr>
        <p:blipFill rotWithShape="1">
          <a:blip r:embed="rId7">
            <a:alphaModFix/>
          </a:blip>
          <a:srcRect b="0" l="0" r="0" t="0"/>
          <a:stretch/>
        </p:blipFill>
        <p:spPr>
          <a:xfrm>
            <a:off x="4360163" y="3395437"/>
            <a:ext cx="1961804" cy="1471353"/>
          </a:xfrm>
          <a:prstGeom prst="rect">
            <a:avLst/>
          </a:prstGeom>
          <a:noFill/>
          <a:ln>
            <a:noFill/>
          </a:ln>
        </p:spPr>
      </p:pic>
      <p:sp>
        <p:nvSpPr>
          <p:cNvPr id="195" name="Shape 195"/>
          <p:cNvSpPr txBox="1"/>
          <p:nvPr/>
        </p:nvSpPr>
        <p:spPr>
          <a:xfrm>
            <a:off x="4308208" y="3230271"/>
            <a:ext cx="2026200" cy="254100"/>
          </a:xfrm>
          <a:prstGeom prst="rect">
            <a:avLst/>
          </a:prstGeom>
          <a:solidFill>
            <a:schemeClr val="lt1"/>
          </a:solidFill>
          <a:ln>
            <a:noFill/>
          </a:ln>
        </p:spPr>
        <p:txBody>
          <a:bodyPr anchorCtr="0" anchor="t" bIns="34275" lIns="68575" rIns="68575" wrap="square" tIns="34275">
            <a:noAutofit/>
          </a:bodyPr>
          <a:lstStyle/>
          <a:p>
            <a:pPr indent="0" lvl="0" marL="0" marR="0" rtl="0" algn="l">
              <a:spcBef>
                <a:spcPts val="0"/>
              </a:spcBef>
              <a:buNone/>
            </a:pPr>
            <a:r>
              <a:rPr lang="en" sz="1200">
                <a:solidFill>
                  <a:schemeClr val="dk1"/>
                </a:solidFill>
                <a:latin typeface="Calibri"/>
                <a:ea typeface="Calibri"/>
                <a:cs typeface="Calibri"/>
                <a:sym typeface="Calibri"/>
              </a:rPr>
              <a:t>Sequence Duplication Levels</a:t>
            </a:r>
          </a:p>
        </p:txBody>
      </p:sp>
      <p:sp>
        <p:nvSpPr>
          <p:cNvPr id="196" name="Shape 196"/>
          <p:cNvSpPr/>
          <p:nvPr/>
        </p:nvSpPr>
        <p:spPr>
          <a:xfrm>
            <a:off x="5308960" y="4410252"/>
            <a:ext cx="589800" cy="456600"/>
          </a:xfrm>
          <a:prstGeom prst="ellipse">
            <a:avLst/>
          </a:prstGeom>
          <a:no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chemeClr val="lt1"/>
              </a:solidFill>
              <a:latin typeface="Calibri"/>
              <a:ea typeface="Calibri"/>
              <a:cs typeface="Calibri"/>
              <a:sym typeface="Calibri"/>
            </a:endParaRPr>
          </a:p>
        </p:txBody>
      </p:sp>
      <p:pic>
        <p:nvPicPr>
          <p:cNvPr id="197" name="Shape 197"/>
          <p:cNvPicPr preferRelativeResize="0"/>
          <p:nvPr/>
        </p:nvPicPr>
        <p:blipFill rotWithShape="1">
          <a:blip r:embed="rId8">
            <a:alphaModFix/>
          </a:blip>
          <a:srcRect b="0" l="0" r="0" t="0"/>
          <a:stretch/>
        </p:blipFill>
        <p:spPr>
          <a:xfrm>
            <a:off x="6441599" y="3298762"/>
            <a:ext cx="2279156" cy="1709367"/>
          </a:xfrm>
          <a:prstGeom prst="rect">
            <a:avLst/>
          </a:prstGeom>
          <a:noFill/>
          <a:ln>
            <a:noFill/>
          </a:ln>
        </p:spPr>
      </p:pic>
      <p:sp>
        <p:nvSpPr>
          <p:cNvPr id="198" name="Shape 198"/>
          <p:cNvSpPr/>
          <p:nvPr/>
        </p:nvSpPr>
        <p:spPr>
          <a:xfrm>
            <a:off x="7482630" y="4450426"/>
            <a:ext cx="589800" cy="456600"/>
          </a:xfrm>
          <a:prstGeom prst="ellipse">
            <a:avLst/>
          </a:prstGeom>
          <a:no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chemeClr val="lt1"/>
              </a:solidFill>
              <a:latin typeface="Calibri"/>
              <a:ea typeface="Calibri"/>
              <a:cs typeface="Calibri"/>
              <a:sym typeface="Calibri"/>
            </a:endParaRPr>
          </a:p>
        </p:txBody>
      </p:sp>
      <p:sp>
        <p:nvSpPr>
          <p:cNvPr id="199" name="Shape 199"/>
          <p:cNvSpPr txBox="1"/>
          <p:nvPr/>
        </p:nvSpPr>
        <p:spPr>
          <a:xfrm>
            <a:off x="6506924" y="3140630"/>
            <a:ext cx="2026200" cy="254100"/>
          </a:xfrm>
          <a:prstGeom prst="rect">
            <a:avLst/>
          </a:prstGeom>
          <a:solidFill>
            <a:schemeClr val="lt1"/>
          </a:solidFill>
          <a:ln>
            <a:noFill/>
          </a:ln>
        </p:spPr>
        <p:txBody>
          <a:bodyPr anchorCtr="0" anchor="t" bIns="34275" lIns="68575" rIns="68575" wrap="square" tIns="34275">
            <a:noAutofit/>
          </a:bodyPr>
          <a:lstStyle/>
          <a:p>
            <a:pPr indent="0" lvl="0" marL="0" marR="0" rtl="0" algn="ctr">
              <a:spcBef>
                <a:spcPts val="0"/>
              </a:spcBef>
              <a:buNone/>
            </a:pPr>
            <a:r>
              <a:rPr lang="en" sz="1200">
                <a:solidFill>
                  <a:schemeClr val="dk1"/>
                </a:solidFill>
                <a:latin typeface="Calibri"/>
                <a:ea typeface="Calibri"/>
                <a:cs typeface="Calibri"/>
                <a:sym typeface="Calibri"/>
              </a:rPr>
              <a:t>Kmer Content</a:t>
            </a:r>
          </a:p>
        </p:txBody>
      </p:sp>
      <p:sp>
        <p:nvSpPr>
          <p:cNvPr id="200" name="Shape 200"/>
          <p:cNvSpPr/>
          <p:nvPr/>
        </p:nvSpPr>
        <p:spPr>
          <a:xfrm>
            <a:off x="2919158" y="2795447"/>
            <a:ext cx="1005600" cy="79500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34275" lIns="68575" rIns="68575" wrap="square" tIns="34275">
            <a:noAutofit/>
          </a:bodyPr>
          <a:lstStyle/>
          <a:p>
            <a:pPr indent="0" lvl="0" marL="0" marR="0" rtl="0" algn="ctr">
              <a:spcBef>
                <a:spcPts val="0"/>
              </a:spcBef>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nvSpPr>
        <p:spPr>
          <a:xfrm>
            <a:off x="0" y="94918"/>
            <a:ext cx="9144000" cy="854100"/>
          </a:xfrm>
          <a:prstGeom prst="rect">
            <a:avLst/>
          </a:prstGeom>
          <a:noFill/>
          <a:ln>
            <a:noFill/>
          </a:ln>
        </p:spPr>
        <p:txBody>
          <a:bodyPr anchorCtr="0" anchor="t" bIns="34275" lIns="68575" rIns="68575" wrap="square" tIns="34275">
            <a:noAutofit/>
          </a:bodyPr>
          <a:lstStyle/>
          <a:p>
            <a:pPr indent="0" lvl="0" marL="0" marR="0" rtl="0" algn="ctr">
              <a:spcBef>
                <a:spcPts val="0"/>
              </a:spcBef>
              <a:buNone/>
            </a:pPr>
            <a:r>
              <a:rPr b="1" lang="en" sz="3000">
                <a:solidFill>
                  <a:srgbClr val="FF0000"/>
                </a:solidFill>
                <a:latin typeface="Calibri"/>
                <a:ea typeface="Calibri"/>
                <a:cs typeface="Calibri"/>
                <a:sym typeface="Calibri"/>
              </a:rPr>
              <a:t>QUALITY CONTROL</a:t>
            </a:r>
          </a:p>
          <a:p>
            <a:pPr indent="0" lvl="0" marL="0" marR="0" rtl="0" algn="ctr">
              <a:spcBef>
                <a:spcPts val="0"/>
              </a:spcBef>
              <a:buNone/>
            </a:pPr>
            <a:r>
              <a:t/>
            </a:r>
            <a:endParaRPr b="1" sz="2100">
              <a:solidFill>
                <a:schemeClr val="dk1"/>
              </a:solidFill>
              <a:latin typeface="Calibri"/>
              <a:ea typeface="Calibri"/>
              <a:cs typeface="Calibri"/>
              <a:sym typeface="Calibri"/>
            </a:endParaRPr>
          </a:p>
        </p:txBody>
      </p:sp>
      <p:sp>
        <p:nvSpPr>
          <p:cNvPr descr="Duplication level graph" id="206" name="Shape 206"/>
          <p:cNvSpPr/>
          <p:nvPr/>
        </p:nvSpPr>
        <p:spPr>
          <a:xfrm>
            <a:off x="230981" y="5953"/>
            <a:ext cx="228600" cy="228600"/>
          </a:xfrm>
          <a:prstGeom prst="rect">
            <a:avLst/>
          </a:prstGeom>
          <a:no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Calibri"/>
              <a:ea typeface="Calibri"/>
              <a:cs typeface="Calibri"/>
              <a:sym typeface="Calibri"/>
            </a:endParaRPr>
          </a:p>
        </p:txBody>
      </p:sp>
      <p:pic>
        <p:nvPicPr>
          <p:cNvPr id="207" name="Shape 207"/>
          <p:cNvPicPr preferRelativeResize="0"/>
          <p:nvPr/>
        </p:nvPicPr>
        <p:blipFill rotWithShape="1">
          <a:blip r:embed="rId3">
            <a:alphaModFix/>
          </a:blip>
          <a:srcRect b="0" l="0" r="0" t="0"/>
          <a:stretch/>
        </p:blipFill>
        <p:spPr>
          <a:xfrm>
            <a:off x="430470" y="2152950"/>
            <a:ext cx="4072860" cy="3054650"/>
          </a:xfrm>
          <a:prstGeom prst="rect">
            <a:avLst/>
          </a:prstGeom>
          <a:noFill/>
          <a:ln>
            <a:noFill/>
          </a:ln>
        </p:spPr>
      </p:pic>
      <p:pic>
        <p:nvPicPr>
          <p:cNvPr id="208" name="Shape 208"/>
          <p:cNvPicPr preferRelativeResize="0"/>
          <p:nvPr/>
        </p:nvPicPr>
        <p:blipFill>
          <a:blip r:embed="rId4">
            <a:alphaModFix/>
          </a:blip>
          <a:stretch>
            <a:fillRect/>
          </a:stretch>
        </p:blipFill>
        <p:spPr>
          <a:xfrm>
            <a:off x="4770572" y="2051026"/>
            <a:ext cx="4247758" cy="3185800"/>
          </a:xfrm>
          <a:prstGeom prst="rect">
            <a:avLst/>
          </a:prstGeom>
          <a:noFill/>
          <a:ln>
            <a:noFill/>
          </a:ln>
        </p:spPr>
      </p:pic>
      <p:sp>
        <p:nvSpPr>
          <p:cNvPr id="209" name="Shape 209"/>
          <p:cNvSpPr txBox="1"/>
          <p:nvPr/>
        </p:nvSpPr>
        <p:spPr>
          <a:xfrm>
            <a:off x="950279" y="1929075"/>
            <a:ext cx="3000000" cy="399900"/>
          </a:xfrm>
          <a:prstGeom prst="rect">
            <a:avLst/>
          </a:prstGeom>
          <a:solidFill>
            <a:schemeClr val="lt1"/>
          </a:solidFill>
          <a:ln>
            <a:noFill/>
          </a:ln>
        </p:spPr>
        <p:txBody>
          <a:bodyPr anchorCtr="0" anchor="ctr" bIns="91425" lIns="91425" rIns="91425" wrap="square" tIns="91425">
            <a:noAutofit/>
          </a:bodyPr>
          <a:lstStyle/>
          <a:p>
            <a:pPr indent="0" lvl="0" marL="0" rtl="0" algn="ctr">
              <a:spcBef>
                <a:spcPts val="0"/>
              </a:spcBef>
              <a:buNone/>
            </a:pPr>
            <a:r>
              <a:rPr b="1" lang="en" sz="2100">
                <a:solidFill>
                  <a:schemeClr val="dk1"/>
                </a:solidFill>
                <a:latin typeface="Calibri"/>
                <a:ea typeface="Calibri"/>
                <a:cs typeface="Calibri"/>
                <a:sym typeface="Calibri"/>
              </a:rPr>
              <a:t>Before </a:t>
            </a:r>
            <a:r>
              <a:rPr b="1" lang="en" sz="2100">
                <a:solidFill>
                  <a:schemeClr val="dk1"/>
                </a:solidFill>
                <a:latin typeface="Calibri"/>
                <a:ea typeface="Calibri"/>
                <a:cs typeface="Calibri"/>
                <a:sym typeface="Calibri"/>
              </a:rPr>
              <a:t>Trimming</a:t>
            </a:r>
          </a:p>
        </p:txBody>
      </p:sp>
      <p:sp>
        <p:nvSpPr>
          <p:cNvPr id="210" name="Shape 210"/>
          <p:cNvSpPr txBox="1"/>
          <p:nvPr/>
        </p:nvSpPr>
        <p:spPr>
          <a:xfrm>
            <a:off x="382425" y="642173"/>
            <a:ext cx="7593900" cy="442200"/>
          </a:xfrm>
          <a:prstGeom prst="rect">
            <a:avLst/>
          </a:prstGeom>
          <a:noFill/>
          <a:ln>
            <a:noFill/>
          </a:ln>
        </p:spPr>
        <p:txBody>
          <a:bodyPr anchorCtr="0" anchor="t" bIns="34275" lIns="68575" rIns="68575" wrap="square" tIns="34275">
            <a:noAutofit/>
          </a:bodyPr>
          <a:lstStyle/>
          <a:p>
            <a:pPr indent="-279400" lvl="0" marL="254000" marR="0" rtl="0" algn="l">
              <a:spcBef>
                <a:spcPts val="0"/>
              </a:spcBef>
              <a:buClr>
                <a:schemeClr val="dk1"/>
              </a:buClr>
              <a:buSzPts val="1800"/>
              <a:buFont typeface="Calibri"/>
              <a:buAutoNum type="arabicPeriod"/>
            </a:pPr>
            <a:r>
              <a:rPr b="1" lang="en" sz="1800">
                <a:solidFill>
                  <a:schemeClr val="dk1"/>
                </a:solidFill>
                <a:latin typeface="Calibri"/>
                <a:ea typeface="Calibri"/>
                <a:cs typeface="Calibri"/>
                <a:sym typeface="Calibri"/>
              </a:rPr>
              <a:t>Trimming was done with TRIMMOMATIC and/or CUTADAPT in LINUX.</a:t>
            </a:r>
          </a:p>
          <a:p>
            <a:pPr indent="0" lvl="0" marL="0" marR="0" rtl="0" algn="l">
              <a:spcBef>
                <a:spcPts val="0"/>
              </a:spcBef>
              <a:buNone/>
            </a:pPr>
            <a:r>
              <a:t/>
            </a:r>
            <a:endParaRPr>
              <a:solidFill>
                <a:schemeClr val="dk1"/>
              </a:solidFill>
              <a:latin typeface="Calibri"/>
              <a:ea typeface="Calibri"/>
              <a:cs typeface="Calibri"/>
              <a:sym typeface="Calibri"/>
            </a:endParaRPr>
          </a:p>
        </p:txBody>
      </p:sp>
      <p:pic>
        <p:nvPicPr>
          <p:cNvPr id="211" name="Shape 211"/>
          <p:cNvPicPr preferRelativeResize="0"/>
          <p:nvPr/>
        </p:nvPicPr>
        <p:blipFill rotWithShape="1">
          <a:blip r:embed="rId5">
            <a:alphaModFix/>
          </a:blip>
          <a:srcRect b="53933" l="17508" r="18430" t="41985"/>
          <a:stretch/>
        </p:blipFill>
        <p:spPr>
          <a:xfrm>
            <a:off x="471125" y="1032825"/>
            <a:ext cx="8444275" cy="285750"/>
          </a:xfrm>
          <a:prstGeom prst="rect">
            <a:avLst/>
          </a:prstGeom>
          <a:noFill/>
          <a:ln>
            <a:noFill/>
          </a:ln>
        </p:spPr>
      </p:pic>
      <p:pic>
        <p:nvPicPr>
          <p:cNvPr id="212" name="Shape 212"/>
          <p:cNvPicPr preferRelativeResize="0"/>
          <p:nvPr/>
        </p:nvPicPr>
        <p:blipFill rotWithShape="1">
          <a:blip r:embed="rId6">
            <a:alphaModFix/>
          </a:blip>
          <a:srcRect b="81232" l="17971" r="25779" t="12884"/>
          <a:stretch/>
        </p:blipFill>
        <p:spPr>
          <a:xfrm>
            <a:off x="536075" y="1364550"/>
            <a:ext cx="7962024" cy="442336"/>
          </a:xfrm>
          <a:prstGeom prst="rect">
            <a:avLst/>
          </a:prstGeom>
          <a:noFill/>
          <a:ln>
            <a:noFill/>
          </a:ln>
        </p:spPr>
      </p:pic>
      <p:sp>
        <p:nvSpPr>
          <p:cNvPr id="213" name="Shape 213"/>
          <p:cNvSpPr txBox="1"/>
          <p:nvPr/>
        </p:nvSpPr>
        <p:spPr>
          <a:xfrm>
            <a:off x="5377154" y="1852875"/>
            <a:ext cx="3000000" cy="399900"/>
          </a:xfrm>
          <a:prstGeom prst="rect">
            <a:avLst/>
          </a:prstGeom>
          <a:solidFill>
            <a:schemeClr val="lt1"/>
          </a:solidFill>
          <a:ln>
            <a:noFill/>
          </a:ln>
        </p:spPr>
        <p:txBody>
          <a:bodyPr anchorCtr="0" anchor="ctr" bIns="91425" lIns="91425" rIns="91425" wrap="square" tIns="91425">
            <a:noAutofit/>
          </a:bodyPr>
          <a:lstStyle/>
          <a:p>
            <a:pPr indent="0" lvl="0" marL="0" rtl="0" algn="ctr">
              <a:spcBef>
                <a:spcPts val="0"/>
              </a:spcBef>
              <a:buNone/>
            </a:pPr>
            <a:r>
              <a:rPr b="1" lang="en" sz="2100">
                <a:solidFill>
                  <a:schemeClr val="dk1"/>
                </a:solidFill>
                <a:latin typeface="Calibri"/>
                <a:ea typeface="Calibri"/>
                <a:cs typeface="Calibri"/>
                <a:sym typeface="Calibri"/>
              </a:rPr>
              <a:t>After Trimming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b="20010" l="25429" r="25384" t="56251"/>
          <a:stretch/>
        </p:blipFill>
        <p:spPr>
          <a:xfrm>
            <a:off x="979187" y="1446775"/>
            <a:ext cx="6004925" cy="1569825"/>
          </a:xfrm>
          <a:prstGeom prst="rect">
            <a:avLst/>
          </a:prstGeom>
          <a:noFill/>
          <a:ln>
            <a:noFill/>
          </a:ln>
        </p:spPr>
      </p:pic>
      <p:sp>
        <p:nvSpPr>
          <p:cNvPr id="219" name="Shape 219"/>
          <p:cNvSpPr txBox="1"/>
          <p:nvPr/>
        </p:nvSpPr>
        <p:spPr>
          <a:xfrm>
            <a:off x="0" y="94918"/>
            <a:ext cx="9144000" cy="531000"/>
          </a:xfrm>
          <a:prstGeom prst="rect">
            <a:avLst/>
          </a:prstGeom>
          <a:noFill/>
          <a:ln>
            <a:noFill/>
          </a:ln>
        </p:spPr>
        <p:txBody>
          <a:bodyPr anchorCtr="0" anchor="t" bIns="34275" lIns="68575" rIns="68575" wrap="square" tIns="34275">
            <a:noAutofit/>
          </a:bodyPr>
          <a:lstStyle/>
          <a:p>
            <a:pPr indent="0" lvl="0" marL="0" marR="0" rtl="0" algn="ctr">
              <a:spcBef>
                <a:spcPts val="0"/>
              </a:spcBef>
              <a:buNone/>
            </a:pPr>
            <a:r>
              <a:rPr b="1" lang="en" sz="3000">
                <a:solidFill>
                  <a:schemeClr val="dk1"/>
                </a:solidFill>
                <a:latin typeface="Calibri"/>
                <a:ea typeface="Calibri"/>
                <a:cs typeface="Calibri"/>
                <a:sym typeface="Calibri"/>
              </a:rPr>
              <a:t>ALIGNMENT TO REFERENCE GENOME</a:t>
            </a:r>
          </a:p>
        </p:txBody>
      </p:sp>
      <p:sp>
        <p:nvSpPr>
          <p:cNvPr id="220" name="Shape 220"/>
          <p:cNvSpPr txBox="1"/>
          <p:nvPr/>
        </p:nvSpPr>
        <p:spPr>
          <a:xfrm>
            <a:off x="386542" y="754380"/>
            <a:ext cx="7724700" cy="692400"/>
          </a:xfrm>
          <a:prstGeom prst="rect">
            <a:avLst/>
          </a:prstGeom>
          <a:noFill/>
          <a:ln>
            <a:noFill/>
          </a:ln>
        </p:spPr>
        <p:txBody>
          <a:bodyPr anchorCtr="0" anchor="t" bIns="34275" lIns="68575" rIns="68575" wrap="square" tIns="34275">
            <a:noAutofit/>
          </a:bodyPr>
          <a:lstStyle/>
          <a:p>
            <a:pPr indent="-254000" lvl="0" marL="254000" marR="0" rtl="0" algn="l">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Reference Genome was </a:t>
            </a:r>
            <a:r>
              <a:rPr b="1" lang="en" sz="1400">
                <a:solidFill>
                  <a:schemeClr val="dk1"/>
                </a:solidFill>
                <a:latin typeface="Calibri"/>
                <a:ea typeface="Calibri"/>
                <a:cs typeface="Calibri"/>
                <a:sym typeface="Calibri"/>
              </a:rPr>
              <a:t>726 maize genome (AGPv3, INSEC Assembly GCA_000005005.5, release 23, 727)</a:t>
            </a:r>
          </a:p>
          <a:p>
            <a:pPr indent="-254000" lvl="0" marL="254000" marR="0" rtl="0" algn="l">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Use of the STAR package (LINUX):</a:t>
            </a:r>
          </a:p>
        </p:txBody>
      </p:sp>
      <p:sp>
        <p:nvSpPr>
          <p:cNvPr id="221" name="Shape 221"/>
          <p:cNvSpPr txBox="1"/>
          <p:nvPr/>
        </p:nvSpPr>
        <p:spPr>
          <a:xfrm>
            <a:off x="-374969" y="3178536"/>
            <a:ext cx="9144000" cy="531000"/>
          </a:xfrm>
          <a:prstGeom prst="rect">
            <a:avLst/>
          </a:prstGeom>
          <a:noFill/>
          <a:ln>
            <a:noFill/>
          </a:ln>
        </p:spPr>
        <p:txBody>
          <a:bodyPr anchorCtr="0" anchor="t" bIns="34275" lIns="68575" rIns="68575" wrap="square" tIns="34275">
            <a:noAutofit/>
          </a:bodyPr>
          <a:lstStyle/>
          <a:p>
            <a:pPr indent="0" lvl="0" marL="0" marR="0" rtl="0" algn="ctr">
              <a:spcBef>
                <a:spcPts val="0"/>
              </a:spcBef>
              <a:buNone/>
            </a:pPr>
            <a:r>
              <a:rPr b="1" lang="en" sz="3000">
                <a:solidFill>
                  <a:schemeClr val="dk1"/>
                </a:solidFill>
                <a:latin typeface="Calibri"/>
                <a:ea typeface="Calibri"/>
                <a:cs typeface="Calibri"/>
                <a:sym typeface="Calibri"/>
              </a:rPr>
              <a:t>COUNT READS</a:t>
            </a:r>
          </a:p>
        </p:txBody>
      </p:sp>
      <p:sp>
        <p:nvSpPr>
          <p:cNvPr id="222" name="Shape 222"/>
          <p:cNvSpPr txBox="1"/>
          <p:nvPr/>
        </p:nvSpPr>
        <p:spPr>
          <a:xfrm>
            <a:off x="418767" y="3709450"/>
            <a:ext cx="8454000" cy="276900"/>
          </a:xfrm>
          <a:prstGeom prst="rect">
            <a:avLst/>
          </a:prstGeom>
          <a:noFill/>
          <a:ln>
            <a:noFill/>
          </a:ln>
        </p:spPr>
        <p:txBody>
          <a:bodyPr anchorCtr="0" anchor="t" bIns="34275" lIns="68575" rIns="68575" wrap="square" tIns="34275">
            <a:noAutofit/>
          </a:bodyPr>
          <a:lstStyle/>
          <a:p>
            <a:pPr indent="-254000" lvl="0" marL="254000" marR="0" rtl="0" algn="l">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Use of package </a:t>
            </a:r>
            <a:r>
              <a:rPr b="1" lang="en" sz="1400">
                <a:solidFill>
                  <a:schemeClr val="dk1"/>
                </a:solidFill>
                <a:latin typeface="Calibri"/>
                <a:ea typeface="Calibri"/>
                <a:cs typeface="Calibri"/>
                <a:sym typeface="Calibri"/>
              </a:rPr>
              <a:t>Rsubreads</a:t>
            </a:r>
            <a:r>
              <a:rPr lang="en" sz="1400">
                <a:solidFill>
                  <a:schemeClr val="dk1"/>
                </a:solidFill>
                <a:latin typeface="Calibri"/>
                <a:ea typeface="Calibri"/>
                <a:cs typeface="Calibri"/>
                <a:sym typeface="Calibri"/>
              </a:rPr>
              <a:t> function FeatureCounts</a:t>
            </a:r>
          </a:p>
        </p:txBody>
      </p:sp>
      <p:pic>
        <p:nvPicPr>
          <p:cNvPr id="223" name="Shape 223"/>
          <p:cNvPicPr preferRelativeResize="0"/>
          <p:nvPr/>
        </p:nvPicPr>
        <p:blipFill rotWithShape="1">
          <a:blip r:embed="rId4">
            <a:alphaModFix/>
          </a:blip>
          <a:srcRect b="69030" l="19400" r="62209" t="24160"/>
          <a:stretch/>
        </p:blipFill>
        <p:spPr>
          <a:xfrm>
            <a:off x="2338575" y="4046000"/>
            <a:ext cx="4210901" cy="844576"/>
          </a:xfrm>
          <a:prstGeom prst="rect">
            <a:avLst/>
          </a:prstGeom>
          <a:noFill/>
          <a:ln>
            <a:noFill/>
          </a:ln>
        </p:spPr>
      </p:pic>
      <p:sp>
        <p:nvSpPr>
          <p:cNvPr id="224" name="Shape 224"/>
          <p:cNvSpPr/>
          <p:nvPr/>
        </p:nvSpPr>
        <p:spPr>
          <a:xfrm rot="2423412">
            <a:off x="6894215" y="2762546"/>
            <a:ext cx="459267" cy="339033"/>
          </a:xfrm>
          <a:prstGeom prst="rightArrow">
            <a:avLst>
              <a:gd fmla="val 50000" name="adj1"/>
              <a:gd fmla="val 50000" name="adj2"/>
            </a:avLst>
          </a:prstGeom>
          <a:solidFill>
            <a:srgbClr val="45B15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25" name="Shape 225"/>
          <p:cNvSpPr txBox="1"/>
          <p:nvPr/>
        </p:nvSpPr>
        <p:spPr>
          <a:xfrm>
            <a:off x="6923925" y="3168775"/>
            <a:ext cx="1766400" cy="3885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0000FF"/>
                </a:solidFill>
              </a:rPr>
              <a:t>SAM or BAM file</a:t>
            </a:r>
          </a:p>
        </p:txBody>
      </p:sp>
      <p:sp>
        <p:nvSpPr>
          <p:cNvPr id="226" name="Shape 226"/>
          <p:cNvSpPr/>
          <p:nvPr/>
        </p:nvSpPr>
        <p:spPr>
          <a:xfrm rot="-2368348">
            <a:off x="6712090" y="3624824"/>
            <a:ext cx="508725" cy="360378"/>
          </a:xfrm>
          <a:prstGeom prst="leftArrow">
            <a:avLst>
              <a:gd fmla="val 50000" name="adj1"/>
              <a:gd fmla="val 50000" name="adj2"/>
            </a:avLst>
          </a:prstGeom>
          <a:solidFill>
            <a:srgbClr val="45B15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27" name="Shape 227"/>
          <p:cNvSpPr txBox="1"/>
          <p:nvPr/>
        </p:nvSpPr>
        <p:spPr>
          <a:xfrm>
            <a:off x="2398350" y="4814375"/>
            <a:ext cx="4005900" cy="3306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700"/>
              <a:t>Liao et al., 2013. 1,2∗</a:t>
            </a:r>
            <a:r>
              <a:rPr lang="en" sz="700"/>
              <a:t>https://arxiv.org/pdf/1305.3347.pdf</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nvSpPr>
        <p:spPr>
          <a:xfrm>
            <a:off x="0" y="94918"/>
            <a:ext cx="9144000" cy="473100"/>
          </a:xfrm>
          <a:prstGeom prst="rect">
            <a:avLst/>
          </a:prstGeom>
          <a:noFill/>
          <a:ln>
            <a:noFill/>
          </a:ln>
        </p:spPr>
        <p:txBody>
          <a:bodyPr anchorCtr="0" anchor="t" bIns="34275" lIns="68575" rIns="68575" wrap="square" tIns="34275">
            <a:noAutofit/>
          </a:bodyPr>
          <a:lstStyle/>
          <a:p>
            <a:pPr indent="0" lvl="0" marL="0" marR="0" rtl="0" algn="ctr">
              <a:spcBef>
                <a:spcPts val="0"/>
              </a:spcBef>
              <a:buNone/>
            </a:pPr>
            <a:r>
              <a:rPr b="1" lang="en" sz="2600">
                <a:solidFill>
                  <a:schemeClr val="dk1"/>
                </a:solidFill>
                <a:latin typeface="Calibri"/>
                <a:ea typeface="Calibri"/>
                <a:cs typeface="Calibri"/>
                <a:sym typeface="Calibri"/>
              </a:rPr>
              <a:t>DIFFERENTIAL ANALYSIS</a:t>
            </a:r>
          </a:p>
        </p:txBody>
      </p:sp>
      <p:sp>
        <p:nvSpPr>
          <p:cNvPr id="233" name="Shape 233"/>
          <p:cNvSpPr txBox="1"/>
          <p:nvPr/>
        </p:nvSpPr>
        <p:spPr>
          <a:xfrm>
            <a:off x="350825" y="604355"/>
            <a:ext cx="7724700" cy="533100"/>
          </a:xfrm>
          <a:prstGeom prst="rect">
            <a:avLst/>
          </a:prstGeom>
          <a:noFill/>
          <a:ln>
            <a:noFill/>
          </a:ln>
        </p:spPr>
        <p:txBody>
          <a:bodyPr anchorCtr="0" anchor="t" bIns="34275" lIns="68575" rIns="68575" wrap="square" tIns="34275">
            <a:noAutofit/>
          </a:bodyPr>
          <a:lstStyle/>
          <a:p>
            <a:pPr indent="-254000" lvl="0" marL="254000" marR="0" rtl="0" algn="l">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Once w</a:t>
            </a:r>
            <a:r>
              <a:rPr lang="en" sz="1400">
                <a:solidFill>
                  <a:schemeClr val="dk1"/>
                </a:solidFill>
                <a:latin typeface="Calibri"/>
                <a:ea typeface="Calibri"/>
                <a:cs typeface="Calibri"/>
                <a:sym typeface="Calibri"/>
              </a:rPr>
              <a:t>ith</a:t>
            </a:r>
            <a:r>
              <a:rPr lang="en" sz="1400">
                <a:solidFill>
                  <a:schemeClr val="dk1"/>
                </a:solidFill>
                <a:latin typeface="Calibri"/>
                <a:ea typeface="Calibri"/>
                <a:cs typeface="Calibri"/>
                <a:sym typeface="Calibri"/>
              </a:rPr>
              <a:t> the count ID of reads.</a:t>
            </a:r>
          </a:p>
          <a:p>
            <a:pPr indent="-254000" lvl="0" marL="254000" marR="0" rtl="0" algn="l">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Package </a:t>
            </a:r>
            <a:r>
              <a:rPr b="1" lang="en" sz="1400">
                <a:solidFill>
                  <a:srgbClr val="FF0000"/>
                </a:solidFill>
                <a:latin typeface="Calibri"/>
                <a:ea typeface="Calibri"/>
                <a:cs typeface="Calibri"/>
                <a:sym typeface="Calibri"/>
              </a:rPr>
              <a:t>DESeq2.</a:t>
            </a:r>
          </a:p>
        </p:txBody>
      </p:sp>
      <p:pic>
        <p:nvPicPr>
          <p:cNvPr id="234" name="Shape 234"/>
          <p:cNvPicPr preferRelativeResize="0"/>
          <p:nvPr/>
        </p:nvPicPr>
        <p:blipFill rotWithShape="1">
          <a:blip r:embed="rId3">
            <a:alphaModFix/>
          </a:blip>
          <a:srcRect b="33713" l="26344" r="35630" t="43091"/>
          <a:stretch/>
        </p:blipFill>
        <p:spPr>
          <a:xfrm>
            <a:off x="1469074" y="3344063"/>
            <a:ext cx="4979194" cy="1645194"/>
          </a:xfrm>
          <a:prstGeom prst="rect">
            <a:avLst/>
          </a:prstGeom>
          <a:noFill/>
          <a:ln>
            <a:noFill/>
          </a:ln>
        </p:spPr>
      </p:pic>
      <p:pic>
        <p:nvPicPr>
          <p:cNvPr id="235" name="Shape 235"/>
          <p:cNvPicPr preferRelativeResize="0"/>
          <p:nvPr/>
        </p:nvPicPr>
        <p:blipFill rotWithShape="1">
          <a:blip r:embed="rId4">
            <a:alphaModFix/>
          </a:blip>
          <a:srcRect b="71391" l="0" r="57915" t="11466"/>
          <a:stretch/>
        </p:blipFill>
        <p:spPr>
          <a:xfrm>
            <a:off x="273125" y="1681550"/>
            <a:ext cx="3938726" cy="869001"/>
          </a:xfrm>
          <a:prstGeom prst="rect">
            <a:avLst/>
          </a:prstGeom>
          <a:noFill/>
          <a:ln>
            <a:noFill/>
          </a:ln>
        </p:spPr>
      </p:pic>
      <p:sp>
        <p:nvSpPr>
          <p:cNvPr id="236" name="Shape 236"/>
          <p:cNvSpPr txBox="1"/>
          <p:nvPr/>
        </p:nvSpPr>
        <p:spPr>
          <a:xfrm>
            <a:off x="1874900" y="1349475"/>
            <a:ext cx="1639200" cy="3321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a:t>cts file</a:t>
            </a:r>
          </a:p>
        </p:txBody>
      </p:sp>
      <p:sp>
        <p:nvSpPr>
          <p:cNvPr id="237" name="Shape 237"/>
          <p:cNvSpPr/>
          <p:nvPr/>
        </p:nvSpPr>
        <p:spPr>
          <a:xfrm>
            <a:off x="456800" y="2520675"/>
            <a:ext cx="190800" cy="275400"/>
          </a:xfrm>
          <a:prstGeom prst="upArrow">
            <a:avLst>
              <a:gd fmla="val 50000" name="adj1"/>
              <a:gd fmla="val 50000" name="adj2"/>
            </a:avLst>
          </a:prstGeom>
          <a:solidFill>
            <a:schemeClr val="accent6"/>
          </a:solidFill>
          <a:ln cap="flat" cmpd="sng" w="9525">
            <a:solidFill>
              <a:schemeClr val="accent6"/>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8" name="Shape 238"/>
          <p:cNvSpPr txBox="1"/>
          <p:nvPr/>
        </p:nvSpPr>
        <p:spPr>
          <a:xfrm>
            <a:off x="188300" y="2719875"/>
            <a:ext cx="727800" cy="395700"/>
          </a:xfrm>
          <a:prstGeom prst="rect">
            <a:avLst/>
          </a:prstGeom>
          <a:noFill/>
          <a:ln>
            <a:noFill/>
          </a:ln>
        </p:spPr>
        <p:txBody>
          <a:bodyPr anchorCtr="0" anchor="t" bIns="91425" lIns="91425" rIns="91425" wrap="square" tIns="91425">
            <a:noAutofit/>
          </a:bodyPr>
          <a:lstStyle/>
          <a:p>
            <a:pPr indent="0" lvl="0" marL="0">
              <a:spcBef>
                <a:spcPts val="0"/>
              </a:spcBef>
              <a:buNone/>
            </a:pPr>
            <a:r>
              <a:rPr lang="en"/>
              <a:t>Gene</a:t>
            </a:r>
          </a:p>
        </p:txBody>
      </p:sp>
      <p:sp>
        <p:nvSpPr>
          <p:cNvPr id="239" name="Shape 239"/>
          <p:cNvSpPr/>
          <p:nvPr/>
        </p:nvSpPr>
        <p:spPr>
          <a:xfrm>
            <a:off x="4274413" y="1730885"/>
            <a:ext cx="191100" cy="99000"/>
          </a:xfrm>
          <a:prstGeom prst="leftArrow">
            <a:avLst>
              <a:gd fmla="val 50000" name="adj1"/>
              <a:gd fmla="val 50000" name="adj2"/>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0" name="Shape 240"/>
          <p:cNvSpPr txBox="1"/>
          <p:nvPr/>
        </p:nvSpPr>
        <p:spPr>
          <a:xfrm>
            <a:off x="4465250" y="1582725"/>
            <a:ext cx="2565600" cy="395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Cell type and replication</a:t>
            </a:r>
          </a:p>
        </p:txBody>
      </p:sp>
      <p:pic>
        <p:nvPicPr>
          <p:cNvPr id="241" name="Shape 241"/>
          <p:cNvPicPr preferRelativeResize="0"/>
          <p:nvPr/>
        </p:nvPicPr>
        <p:blipFill rotWithShape="1">
          <a:blip r:embed="rId5">
            <a:alphaModFix/>
          </a:blip>
          <a:srcRect b="44376" l="0" r="88531" t="11725"/>
          <a:stretch/>
        </p:blipFill>
        <p:spPr>
          <a:xfrm>
            <a:off x="7439700" y="1434246"/>
            <a:ext cx="1384824" cy="2871201"/>
          </a:xfrm>
          <a:prstGeom prst="rect">
            <a:avLst/>
          </a:prstGeom>
          <a:noFill/>
          <a:ln>
            <a:noFill/>
          </a:ln>
        </p:spPr>
      </p:pic>
      <p:sp>
        <p:nvSpPr>
          <p:cNvPr id="242" name="Shape 242"/>
          <p:cNvSpPr txBox="1"/>
          <p:nvPr/>
        </p:nvSpPr>
        <p:spPr>
          <a:xfrm>
            <a:off x="7392875" y="1017375"/>
            <a:ext cx="1639200" cy="3321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a:t>Coldata </a:t>
            </a:r>
            <a:r>
              <a:rPr b="1" lang="en"/>
              <a:t>file</a:t>
            </a:r>
          </a:p>
        </p:txBody>
      </p:sp>
      <p:sp>
        <p:nvSpPr>
          <p:cNvPr id="243" name="Shape 243"/>
          <p:cNvSpPr/>
          <p:nvPr/>
        </p:nvSpPr>
        <p:spPr>
          <a:xfrm>
            <a:off x="7284275" y="1563375"/>
            <a:ext cx="423900" cy="2708700"/>
          </a:xfrm>
          <a:prstGeom prst="leftBrace">
            <a:avLst>
              <a:gd fmla="val 8333" name="adj1"/>
              <a:gd fmla="val 24445" name="adj2"/>
            </a:avLst>
          </a:prstGeom>
          <a:noFill/>
          <a:ln cap="flat" cmpd="sng" w="9525">
            <a:solidFill>
              <a:srgbClr val="99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p:nvPr/>
        </p:nvSpPr>
        <p:spPr>
          <a:xfrm rot="1830861">
            <a:off x="6616047" y="1939456"/>
            <a:ext cx="642831" cy="275418"/>
          </a:xfrm>
          <a:prstGeom prst="leftArrow">
            <a:avLst>
              <a:gd fmla="val 50000" name="adj1"/>
              <a:gd fmla="val 50000" name="adj2"/>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5" name="Shape 245"/>
          <p:cNvSpPr txBox="1"/>
          <p:nvPr/>
        </p:nvSpPr>
        <p:spPr>
          <a:xfrm>
            <a:off x="3165125" y="2932100"/>
            <a:ext cx="2096100" cy="3321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a:t>DESeq2 ANALYSIS</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